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0" r:id="rId4"/>
    <p:sldId id="259" r:id="rId5"/>
    <p:sldId id="261" r:id="rId6"/>
    <p:sldId id="263" r:id="rId7"/>
    <p:sldId id="262" r:id="rId8"/>
    <p:sldId id="264" r:id="rId9"/>
    <p:sldId id="265" r:id="rId10"/>
    <p:sldId id="266" r:id="rId11"/>
  </p:sldIdLst>
  <p:sldSz cx="9144000" cy="6858000" type="screen4x3"/>
  <p:notesSz cx="6742113" cy="9872663"/>
  <p:embeddedFontLst>
    <p:embeddedFont>
      <p:font typeface="Minion" panose="02000503070000020003" pitchFamily="2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algn="l" rtl="0" fontAlgn="base">
      <a:lnSpc>
        <a:spcPct val="95000"/>
      </a:lnSpc>
      <a:spcBef>
        <a:spcPct val="0"/>
      </a:spcBef>
      <a:spcAft>
        <a:spcPct val="0"/>
      </a:spcAft>
      <a:buFont typeface="Arial" panose="020B0604020202020204" pitchFamily="34" charset="0"/>
      <a:defRPr sz="2000" kern="1200">
        <a:solidFill>
          <a:schemeClr val="bg1"/>
        </a:solidFill>
        <a:latin typeface="Minion" panose="020B0604020202020204"/>
        <a:ea typeface="+mn-ea"/>
        <a:cs typeface="+mn-cs"/>
      </a:defRPr>
    </a:lvl1pPr>
    <a:lvl2pPr marL="457200" algn="l" rtl="0" fontAlgn="base">
      <a:lnSpc>
        <a:spcPct val="95000"/>
      </a:lnSpc>
      <a:spcBef>
        <a:spcPct val="0"/>
      </a:spcBef>
      <a:spcAft>
        <a:spcPct val="0"/>
      </a:spcAft>
      <a:buFont typeface="Arial" panose="020B0604020202020204" pitchFamily="34" charset="0"/>
      <a:defRPr sz="2000" kern="1200">
        <a:solidFill>
          <a:schemeClr val="bg1"/>
        </a:solidFill>
        <a:latin typeface="Minion" panose="020B0604020202020204"/>
        <a:ea typeface="+mn-ea"/>
        <a:cs typeface="+mn-cs"/>
      </a:defRPr>
    </a:lvl2pPr>
    <a:lvl3pPr marL="914400" algn="l" rtl="0" fontAlgn="base">
      <a:lnSpc>
        <a:spcPct val="95000"/>
      </a:lnSpc>
      <a:spcBef>
        <a:spcPct val="0"/>
      </a:spcBef>
      <a:spcAft>
        <a:spcPct val="0"/>
      </a:spcAft>
      <a:buFont typeface="Arial" panose="020B0604020202020204" pitchFamily="34" charset="0"/>
      <a:defRPr sz="2000" kern="1200">
        <a:solidFill>
          <a:schemeClr val="bg1"/>
        </a:solidFill>
        <a:latin typeface="Minion" panose="020B0604020202020204"/>
        <a:ea typeface="+mn-ea"/>
        <a:cs typeface="+mn-cs"/>
      </a:defRPr>
    </a:lvl3pPr>
    <a:lvl4pPr marL="1371600" algn="l" rtl="0" fontAlgn="base">
      <a:lnSpc>
        <a:spcPct val="95000"/>
      </a:lnSpc>
      <a:spcBef>
        <a:spcPct val="0"/>
      </a:spcBef>
      <a:spcAft>
        <a:spcPct val="0"/>
      </a:spcAft>
      <a:buFont typeface="Arial" panose="020B0604020202020204" pitchFamily="34" charset="0"/>
      <a:defRPr sz="2000" kern="1200">
        <a:solidFill>
          <a:schemeClr val="bg1"/>
        </a:solidFill>
        <a:latin typeface="Minion" panose="020B0604020202020204"/>
        <a:ea typeface="+mn-ea"/>
        <a:cs typeface="+mn-cs"/>
      </a:defRPr>
    </a:lvl4pPr>
    <a:lvl5pPr marL="1828800" algn="l" rtl="0" fontAlgn="base">
      <a:lnSpc>
        <a:spcPct val="95000"/>
      </a:lnSpc>
      <a:spcBef>
        <a:spcPct val="0"/>
      </a:spcBef>
      <a:spcAft>
        <a:spcPct val="0"/>
      </a:spcAft>
      <a:buFont typeface="Arial" panose="020B0604020202020204" pitchFamily="34" charset="0"/>
      <a:defRPr sz="2000" kern="1200">
        <a:solidFill>
          <a:schemeClr val="bg1"/>
        </a:solidFill>
        <a:latin typeface="Minion" panose="020B0604020202020204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Minion" panose="020B0604020202020204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Minion" panose="020B0604020202020204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Minion" panose="020B0604020202020204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Minion" panose="020B0604020202020204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A7"/>
    <a:srgbClr val="5692C9"/>
    <a:srgbClr val="EB7D11"/>
    <a:srgbClr val="007A45"/>
    <a:srgbClr val="DC002E"/>
    <a:srgbClr val="A6006A"/>
    <a:srgbClr val="D4D700"/>
    <a:srgbClr val="0C25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>
        <p:scale>
          <a:sx n="120" d="100"/>
          <a:sy n="120" d="100"/>
        </p:scale>
        <p:origin x="-76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8971" y="0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5537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212" y="4689515"/>
            <a:ext cx="5393690" cy="444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noProof="0" smtClean="0"/>
              <a:t>Klik om de opmaakprofielen van de modeltekst te bewerken</a:t>
            </a:r>
          </a:p>
          <a:p>
            <a:pPr lvl="1"/>
            <a:r>
              <a:rPr lang="en-US" altLang="nl-NL" noProof="0" smtClean="0"/>
              <a:t>Tweede niveau</a:t>
            </a:r>
          </a:p>
          <a:p>
            <a:pPr lvl="2"/>
            <a:r>
              <a:rPr lang="en-US" altLang="nl-NL" noProof="0" smtClean="0"/>
              <a:t>Derde niveau</a:t>
            </a:r>
          </a:p>
          <a:p>
            <a:pPr lvl="3"/>
            <a:r>
              <a:rPr lang="en-US" altLang="nl-NL" noProof="0" smtClean="0"/>
              <a:t>Vierde niveau</a:t>
            </a:r>
          </a:p>
          <a:p>
            <a:pPr lvl="4"/>
            <a:r>
              <a:rPr lang="en-US" altLang="nl-NL" noProof="0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6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8971" y="9377316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24CF4687-34A5-4B4D-8B50-FCB5CBC34D10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096148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9pPr>
          </a:lstStyle>
          <a:p>
            <a:pPr eaLnBrk="1" hangingPunct="1"/>
            <a:fld id="{810A6642-AB74-4139-9051-EAAD95EC0604}" type="slidenum">
              <a:rPr lang="en-US" altLang="nl-NL" sz="1200">
                <a:solidFill>
                  <a:schemeClr val="tx1"/>
                </a:solidFill>
                <a:latin typeface="Arial" panose="020B0604020202020204" pitchFamily="34" charset="0"/>
              </a:rPr>
              <a:pPr eaLnBrk="1" hangingPunct="1"/>
              <a:t>1</a:t>
            </a:fld>
            <a:endParaRPr lang="en-US" altLang="nl-NL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455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rgbClr val="859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5057775"/>
            <a:ext cx="9144000" cy="1438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5" name="Rectangle 43"/>
          <p:cNvSpPr>
            <a:spLocks noChangeArrowheads="1"/>
          </p:cNvSpPr>
          <p:nvPr/>
        </p:nvSpPr>
        <p:spPr bwMode="auto">
          <a:xfrm>
            <a:off x="0" y="0"/>
            <a:ext cx="9144000" cy="4340225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9pPr>
          </a:lstStyle>
          <a:p>
            <a:pPr algn="ctr" eaLnBrk="1" hangingPunct="1">
              <a:lnSpc>
                <a:spcPct val="100000"/>
              </a:lnSpc>
              <a:buFontTx/>
              <a:buChar char="•"/>
            </a:pPr>
            <a:endParaRPr lang="nl-NL" altLang="nl-NL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66"/>
          <p:cNvSpPr>
            <a:spLocks noChangeArrowheads="1"/>
          </p:cNvSpPr>
          <p:nvPr/>
        </p:nvSpPr>
        <p:spPr bwMode="auto">
          <a:xfrm>
            <a:off x="0" y="6497638"/>
            <a:ext cx="9144000" cy="360362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7" name="Text Box 70"/>
          <p:cNvSpPr txBox="1">
            <a:spLocks noChangeArrowheads="1"/>
          </p:cNvSpPr>
          <p:nvPr/>
        </p:nvSpPr>
        <p:spPr bwMode="auto">
          <a:xfrm>
            <a:off x="3024188" y="6521450"/>
            <a:ext cx="6119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nl-NL" sz="1600" b="1"/>
              <a:t>Discover the world at Leiden University</a:t>
            </a:r>
          </a:p>
        </p:txBody>
      </p:sp>
      <p:pic>
        <p:nvPicPr>
          <p:cNvPr id="8" name="Picture 7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229225"/>
            <a:ext cx="2879725" cy="11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508500"/>
            <a:ext cx="8064500" cy="360363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altLang="nl-NL" noProof="0" smtClean="0"/>
              <a:t>Klik om de ondertitelstijl van het model te bewerken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268413"/>
            <a:ext cx="7916862" cy="1439862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l-NL" altLang="nl-NL" noProof="0" smtClean="0"/>
              <a:t>Klik om de stijl te bewerken</a:t>
            </a:r>
            <a:endParaRPr lang="en-US" altLang="nl-NL" noProof="0" smtClean="0"/>
          </a:p>
        </p:txBody>
      </p:sp>
    </p:spTree>
    <p:extLst>
      <p:ext uri="{BB962C8B-B14F-4D97-AF65-F5344CB8AC3E}">
        <p14:creationId xmlns:p14="http://schemas.microsoft.com/office/powerpoint/2010/main" val="346903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131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33375"/>
            <a:ext cx="2033587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333375"/>
            <a:ext cx="5949950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7168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287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493639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68413"/>
            <a:ext cx="3990975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268413"/>
            <a:ext cx="3992562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229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7045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329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85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891149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423451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8135937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Titel van de dia</a:t>
            </a:r>
          </a:p>
        </p:txBody>
      </p:sp>
      <p:sp>
        <p:nvSpPr>
          <p:cNvPr id="1027" name="Rectangle 46"/>
          <p:cNvSpPr>
            <a:spLocks noChangeArrowheads="1"/>
          </p:cNvSpPr>
          <p:nvPr/>
        </p:nvSpPr>
        <p:spPr bwMode="auto">
          <a:xfrm>
            <a:off x="0" y="6497638"/>
            <a:ext cx="9144000" cy="360362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1028" name="Text Box 64"/>
          <p:cNvSpPr txBox="1">
            <a:spLocks noChangeArrowheads="1"/>
          </p:cNvSpPr>
          <p:nvPr/>
        </p:nvSpPr>
        <p:spPr bwMode="auto">
          <a:xfrm>
            <a:off x="3024188" y="6521450"/>
            <a:ext cx="6119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anose="020B0604020202020204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anose="020B0604020202020204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nl-NL" sz="1600" b="1"/>
              <a:t>Discover the world at Leiden University</a:t>
            </a:r>
          </a:p>
        </p:txBody>
      </p:sp>
      <p:sp>
        <p:nvSpPr>
          <p:cNvPr id="1029" name="Rectangle 6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268413"/>
            <a:ext cx="813593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Tekst</a:t>
            </a:r>
          </a:p>
          <a:p>
            <a:pPr lvl="0"/>
            <a:r>
              <a:rPr lang="en-US" altLang="nl-NL" smtClean="0"/>
              <a:t>Tekst</a:t>
            </a:r>
          </a:p>
          <a:p>
            <a:pPr lvl="1"/>
            <a:r>
              <a:rPr lang="en-US" altLang="nl-NL" smtClean="0"/>
              <a:t>Tekst</a:t>
            </a:r>
          </a:p>
          <a:p>
            <a:pPr lvl="2"/>
            <a:r>
              <a:rPr lang="en-US" altLang="nl-NL" smtClean="0"/>
              <a:t>Tekst</a:t>
            </a:r>
          </a:p>
          <a:p>
            <a:pPr lvl="3"/>
            <a:r>
              <a:rPr lang="en-US" altLang="nl-NL" smtClean="0"/>
              <a:t>Tekst</a:t>
            </a:r>
          </a:p>
          <a:p>
            <a:pPr lvl="4"/>
            <a:r>
              <a:rPr lang="en-US" altLang="nl-NL" smtClean="0"/>
              <a:t>Tekst</a:t>
            </a:r>
          </a:p>
          <a:p>
            <a:pPr lvl="4"/>
            <a:r>
              <a:rPr lang="en-US" altLang="nl-NL" smtClean="0"/>
              <a:t>Tekst</a:t>
            </a:r>
          </a:p>
          <a:p>
            <a:pPr lvl="0"/>
            <a:endParaRPr lang="en-US" altLang="nl-NL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har char="•"/>
        <a:defRPr sz="3200">
          <a:solidFill>
            <a:srgbClr val="0C2577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Char char="•"/>
        <a:defRPr sz="2800">
          <a:solidFill>
            <a:srgbClr val="0C2577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Char char="•"/>
        <a:defRPr sz="2400">
          <a:solidFill>
            <a:srgbClr val="0C2577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nl-NL" dirty="0" smtClean="0"/>
              <a:t>The Tax System as a </a:t>
            </a:r>
            <a:br>
              <a:rPr lang="en-US" altLang="nl-NL" dirty="0" smtClean="0"/>
            </a:br>
            <a:r>
              <a:rPr lang="en-US" altLang="nl-NL" dirty="0" smtClean="0"/>
              <a:t>Complex Adaptive System</a:t>
            </a:r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508500"/>
            <a:ext cx="7921625" cy="360363"/>
          </a:xfrm>
          <a:noFill/>
        </p:spPr>
        <p:txBody>
          <a:bodyPr/>
          <a:lstStyle/>
          <a:p>
            <a:pPr eaLnBrk="1" hangingPunct="1"/>
            <a:r>
              <a:rPr lang="en-US" altLang="nl-NL" dirty="0" smtClean="0"/>
              <a:t>Prof. dr.ir. R. Arendsen			</a:t>
            </a:r>
            <a:r>
              <a:rPr lang="en-US" altLang="nl-NL" dirty="0"/>
              <a:t>	</a:t>
            </a:r>
            <a:r>
              <a:rPr lang="en-US" altLang="nl-NL" dirty="0" smtClean="0"/>
              <a:t>October 26,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Advertorial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606" y="1628800"/>
            <a:ext cx="8436674" cy="361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17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18583" y="528081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nl-NL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C2577"/>
                </a:solidFill>
                <a:effectLst/>
                <a:uLnTx/>
                <a:uFillTx/>
                <a:ea typeface="+mj-ea"/>
                <a:cs typeface="+mj-cs"/>
              </a:rPr>
              <a:t>“The hardest thing in the world to understand is Income Taxes”</a:t>
            </a: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7014847" cy="235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0" y="4869160"/>
            <a:ext cx="9144000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nl-NL" sz="3200" b="1" dirty="0">
                <a:solidFill>
                  <a:srgbClr val="002060"/>
                </a:solidFill>
                <a:latin typeface="Minion" pitchFamily="2" charset="0"/>
              </a:rPr>
              <a:t>“This is a question too difficult for a mathematician. </a:t>
            </a:r>
          </a:p>
          <a:p>
            <a:pPr lvl="0" algn="ctr"/>
            <a:r>
              <a:rPr lang="en-US" altLang="nl-NL" sz="3200" b="1" dirty="0">
                <a:solidFill>
                  <a:srgbClr val="002060"/>
                </a:solidFill>
                <a:latin typeface="Minion" pitchFamily="2" charset="0"/>
              </a:rPr>
              <a:t>It should be asked of a philosopher”.</a:t>
            </a:r>
            <a:endParaRPr lang="nl-NL" altLang="nl-NL" sz="3200" b="1" dirty="0">
              <a:solidFill>
                <a:srgbClr val="002060"/>
              </a:solidFill>
              <a:latin typeface="Minio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51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Tax </a:t>
            </a:r>
            <a:r>
              <a:rPr lang="nl-NL" dirty="0" err="1" smtClean="0"/>
              <a:t>Complexity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052736"/>
            <a:ext cx="5436889" cy="543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86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151"/>
            <a:ext cx="8280920" cy="640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67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Complex vs. </a:t>
            </a:r>
            <a:r>
              <a:rPr lang="nl-NL" dirty="0" err="1" smtClean="0"/>
              <a:t>Complicated</a:t>
            </a:r>
            <a:endParaRPr lang="nl-NL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14980"/>
            <a:ext cx="7057280" cy="5292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092200" y="6207125"/>
            <a:ext cx="47466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itchFamily="2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itchFamily="2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itchFamily="2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bg1"/>
                </a:solidFill>
                <a:latin typeface="Minion" pitchFamily="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nl-NL" sz="16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nion" pitchFamily="2" charset="0"/>
              </a:rPr>
              <a:t>The </a:t>
            </a:r>
            <a:r>
              <a:rPr kumimoji="0" lang="en-US" altLang="nl-NL" sz="16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nion" pitchFamily="2" charset="0"/>
              </a:rPr>
              <a:t>Cynefin</a:t>
            </a:r>
            <a:r>
              <a:rPr kumimoji="0" lang="en-US" altLang="nl-NL" sz="16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nion" pitchFamily="2" charset="0"/>
              </a:rPr>
              <a:t> Framework, David Snowden, Cognitive Edge</a:t>
            </a:r>
            <a:endParaRPr kumimoji="0" lang="nl-NL" altLang="nl-NL" sz="16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nio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624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Complex </a:t>
            </a:r>
            <a:r>
              <a:rPr lang="nl-NL" dirty="0" err="1" smtClean="0"/>
              <a:t>Adaptive</a:t>
            </a:r>
            <a:r>
              <a:rPr lang="nl-NL" dirty="0" smtClean="0"/>
              <a:t> Systems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nl-NL" dirty="0"/>
              <a:t>A </a:t>
            </a:r>
            <a:r>
              <a:rPr lang="nl-NL" dirty="0" err="1"/>
              <a:t>collection</a:t>
            </a:r>
            <a:r>
              <a:rPr lang="nl-NL" dirty="0"/>
              <a:t> of (</a:t>
            </a:r>
            <a:r>
              <a:rPr lang="nl-NL" dirty="0" err="1"/>
              <a:t>many</a:t>
            </a:r>
            <a:r>
              <a:rPr lang="nl-NL" dirty="0"/>
              <a:t>) </a:t>
            </a:r>
            <a:r>
              <a:rPr lang="nl-NL" dirty="0" err="1"/>
              <a:t>interacting</a:t>
            </a:r>
            <a:r>
              <a:rPr lang="nl-NL" dirty="0"/>
              <a:t> </a:t>
            </a:r>
            <a:r>
              <a:rPr lang="nl-NL" dirty="0" err="1"/>
              <a:t>objects</a:t>
            </a:r>
            <a:endParaRPr lang="nl-NL" dirty="0"/>
          </a:p>
          <a:p>
            <a:endParaRPr lang="nl-NL" u="sng" dirty="0" smtClean="0"/>
          </a:p>
          <a:p>
            <a:r>
              <a:rPr lang="nl-NL" i="1" dirty="0" err="1" smtClean="0"/>
              <a:t>Emergence</a:t>
            </a:r>
            <a:r>
              <a:rPr lang="nl-NL" dirty="0" smtClean="0"/>
              <a:t>: </a:t>
            </a:r>
            <a:r>
              <a:rPr lang="nl-NL" dirty="0" err="1" smtClean="0"/>
              <a:t>collective</a:t>
            </a:r>
            <a:r>
              <a:rPr lang="nl-NL" dirty="0" smtClean="0"/>
              <a:t> </a:t>
            </a:r>
            <a:r>
              <a:rPr lang="nl-NL" dirty="0" err="1" smtClean="0"/>
              <a:t>behaviour</a:t>
            </a:r>
            <a:r>
              <a:rPr lang="nl-NL" dirty="0" smtClean="0"/>
              <a:t> </a:t>
            </a:r>
            <a:r>
              <a:rPr lang="nl-NL" dirty="0" err="1" smtClean="0"/>
              <a:t>whose</a:t>
            </a:r>
            <a:r>
              <a:rPr lang="nl-NL" dirty="0" smtClean="0"/>
              <a:t> new </a:t>
            </a:r>
            <a:r>
              <a:rPr lang="nl-NL" dirty="0" err="1" smtClean="0"/>
              <a:t>properties</a:t>
            </a:r>
            <a:r>
              <a:rPr lang="nl-NL" dirty="0" smtClean="0"/>
              <a:t> </a:t>
            </a:r>
            <a:r>
              <a:rPr lang="nl-NL" dirty="0" err="1" smtClean="0"/>
              <a:t>transcend</a:t>
            </a:r>
            <a:r>
              <a:rPr lang="nl-NL" dirty="0" smtClean="0"/>
              <a:t> </a:t>
            </a:r>
            <a:r>
              <a:rPr lang="nl-NL" dirty="0" err="1" smtClean="0"/>
              <a:t>those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consistuent</a:t>
            </a:r>
            <a:r>
              <a:rPr lang="nl-NL" dirty="0" smtClean="0"/>
              <a:t> </a:t>
            </a:r>
            <a:r>
              <a:rPr lang="nl-NL" dirty="0" err="1" smtClean="0"/>
              <a:t>components</a:t>
            </a:r>
            <a:endParaRPr lang="nl-NL" dirty="0" smtClean="0"/>
          </a:p>
          <a:p>
            <a:r>
              <a:rPr lang="nl-NL" i="1" dirty="0" err="1" smtClean="0"/>
              <a:t>Transitions</a:t>
            </a:r>
            <a:r>
              <a:rPr lang="nl-NL" dirty="0" smtClean="0"/>
              <a:t>: </a:t>
            </a:r>
            <a:r>
              <a:rPr lang="nl-NL" dirty="0" err="1" smtClean="0"/>
              <a:t>the</a:t>
            </a:r>
            <a:r>
              <a:rPr lang="nl-NL" dirty="0" smtClean="0"/>
              <a:t> (</a:t>
            </a:r>
            <a:r>
              <a:rPr lang="nl-NL" dirty="0" err="1" smtClean="0"/>
              <a:t>un</a:t>
            </a:r>
            <a:r>
              <a:rPr lang="nl-NL" dirty="0" smtClean="0"/>
              <a:t>)</a:t>
            </a:r>
            <a:r>
              <a:rPr lang="nl-NL" dirty="0" err="1" smtClean="0"/>
              <a:t>predictability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change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one</a:t>
            </a:r>
            <a:r>
              <a:rPr lang="nl-NL" dirty="0" smtClean="0"/>
              <a:t> system state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endParaRPr lang="nl-NL" dirty="0" smtClean="0"/>
          </a:p>
          <a:p>
            <a:r>
              <a:rPr lang="nl-NL" i="1" dirty="0" err="1" smtClean="0"/>
              <a:t>Resilience</a:t>
            </a:r>
            <a:r>
              <a:rPr lang="nl-NL" dirty="0" smtClean="0"/>
              <a:t>: </a:t>
            </a:r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mechanisms</a:t>
            </a:r>
            <a:r>
              <a:rPr lang="nl-NL" dirty="0" smtClean="0"/>
              <a:t> </a:t>
            </a:r>
            <a:r>
              <a:rPr lang="nl-NL" dirty="0" err="1" smtClean="0"/>
              <a:t>suppport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system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react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external</a:t>
            </a:r>
            <a:r>
              <a:rPr lang="nl-NL" dirty="0" smtClean="0"/>
              <a:t> shocks or </a:t>
            </a:r>
            <a:r>
              <a:rPr lang="nl-NL" dirty="0" err="1" smtClean="0"/>
              <a:t>disruptions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5861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err="1" smtClean="0"/>
              <a:t>Complexity</a:t>
            </a:r>
            <a:r>
              <a:rPr lang="nl-NL" sz="4000" dirty="0" smtClean="0"/>
              <a:t> </a:t>
            </a:r>
            <a:r>
              <a:rPr lang="nl-NL" sz="4000" dirty="0" err="1" smtClean="0"/>
              <a:t>Science</a:t>
            </a:r>
            <a:r>
              <a:rPr lang="nl-NL" sz="4000" dirty="0" smtClean="0"/>
              <a:t> (= Data </a:t>
            </a:r>
            <a:r>
              <a:rPr lang="nl-NL" sz="4000" dirty="0" err="1" smtClean="0"/>
              <a:t>Science</a:t>
            </a:r>
            <a:r>
              <a:rPr lang="nl-NL" sz="4000" dirty="0" smtClean="0"/>
              <a:t>?)</a:t>
            </a:r>
            <a:endParaRPr lang="nl-NL" sz="40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809" y="1052736"/>
            <a:ext cx="6460943" cy="535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685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Complex Tax System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Different </a:t>
            </a:r>
            <a:r>
              <a:rPr lang="nl-NL" dirty="0" err="1" smtClean="0"/>
              <a:t>aspects</a:t>
            </a:r>
            <a:r>
              <a:rPr lang="nl-NL" dirty="0" smtClean="0"/>
              <a:t>:</a:t>
            </a:r>
          </a:p>
          <a:p>
            <a:r>
              <a:rPr lang="nl-NL" dirty="0" smtClean="0"/>
              <a:t>A </a:t>
            </a:r>
            <a:r>
              <a:rPr lang="nl-NL" i="1" dirty="0" err="1" smtClean="0"/>
              <a:t>legal</a:t>
            </a:r>
            <a:r>
              <a:rPr lang="nl-NL" dirty="0" smtClean="0"/>
              <a:t> system: </a:t>
            </a:r>
            <a:r>
              <a:rPr lang="nl-NL" dirty="0" err="1" smtClean="0"/>
              <a:t>laws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legal</a:t>
            </a:r>
            <a:r>
              <a:rPr lang="nl-NL" dirty="0" smtClean="0"/>
              <a:t> </a:t>
            </a:r>
            <a:r>
              <a:rPr lang="nl-NL" dirty="0" err="1" smtClean="0"/>
              <a:t>institutions</a:t>
            </a:r>
            <a:endParaRPr lang="nl-NL" dirty="0" smtClean="0"/>
          </a:p>
          <a:p>
            <a:r>
              <a:rPr lang="nl-NL" dirty="0" smtClean="0"/>
              <a:t>A </a:t>
            </a:r>
            <a:r>
              <a:rPr lang="nl-NL" i="1" dirty="0" smtClean="0"/>
              <a:t>financial</a:t>
            </a:r>
            <a:r>
              <a:rPr lang="nl-NL" dirty="0" smtClean="0"/>
              <a:t> system: money, </a:t>
            </a:r>
            <a:r>
              <a:rPr lang="nl-NL" dirty="0" err="1" smtClean="0"/>
              <a:t>flows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agents</a:t>
            </a:r>
            <a:endParaRPr lang="nl-NL" dirty="0" smtClean="0"/>
          </a:p>
          <a:p>
            <a:r>
              <a:rPr lang="nl-NL" dirty="0" smtClean="0"/>
              <a:t>An </a:t>
            </a:r>
            <a:r>
              <a:rPr lang="nl-NL" i="1" dirty="0" smtClean="0"/>
              <a:t>information</a:t>
            </a:r>
            <a:r>
              <a:rPr lang="nl-NL" dirty="0" smtClean="0"/>
              <a:t> system: data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message</a:t>
            </a:r>
            <a:r>
              <a:rPr lang="nl-NL" dirty="0" smtClean="0"/>
              <a:t> exchange </a:t>
            </a:r>
            <a:r>
              <a:rPr lang="nl-NL" dirty="0" err="1" smtClean="0"/>
              <a:t>and</a:t>
            </a:r>
            <a:r>
              <a:rPr lang="nl-NL" dirty="0" smtClean="0"/>
              <a:t> processing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Different </a:t>
            </a:r>
            <a:r>
              <a:rPr lang="nl-NL" dirty="0" err="1" smtClean="0"/>
              <a:t>theoretical</a:t>
            </a:r>
            <a:r>
              <a:rPr lang="nl-NL" dirty="0" smtClean="0"/>
              <a:t> </a:t>
            </a:r>
            <a:r>
              <a:rPr lang="nl-NL" dirty="0" err="1" smtClean="0"/>
              <a:t>perspectives</a:t>
            </a:r>
            <a:r>
              <a:rPr lang="nl-NL" dirty="0" smtClean="0"/>
              <a:t>:</a:t>
            </a:r>
          </a:p>
          <a:p>
            <a:r>
              <a:rPr lang="nl-NL" dirty="0" smtClean="0"/>
              <a:t>Compliance (eg. </a:t>
            </a:r>
            <a:r>
              <a:rPr lang="nl-NL" dirty="0" err="1"/>
              <a:t>r</a:t>
            </a:r>
            <a:r>
              <a:rPr lang="nl-NL" dirty="0" err="1" smtClean="0"/>
              <a:t>egulatory</a:t>
            </a:r>
            <a:r>
              <a:rPr lang="nl-NL" dirty="0" smtClean="0"/>
              <a:t> </a:t>
            </a:r>
            <a:r>
              <a:rPr lang="nl-NL" dirty="0" err="1" smtClean="0"/>
              <a:t>capitalism</a:t>
            </a:r>
            <a:r>
              <a:rPr lang="nl-NL" dirty="0" smtClean="0"/>
              <a:t>)</a:t>
            </a:r>
          </a:p>
          <a:p>
            <a:r>
              <a:rPr lang="nl-NL" dirty="0" smtClean="0"/>
              <a:t>Efficiency (eg. </a:t>
            </a:r>
            <a:r>
              <a:rPr lang="nl-NL" dirty="0" err="1" smtClean="0"/>
              <a:t>administrative</a:t>
            </a:r>
            <a:r>
              <a:rPr lang="nl-NL" dirty="0" smtClean="0"/>
              <a:t> </a:t>
            </a:r>
            <a:r>
              <a:rPr lang="nl-NL" dirty="0" err="1" smtClean="0"/>
              <a:t>burden</a:t>
            </a:r>
            <a:r>
              <a:rPr lang="nl-NL" dirty="0" smtClean="0"/>
              <a:t>)</a:t>
            </a:r>
          </a:p>
          <a:p>
            <a:r>
              <a:rPr lang="en-US" dirty="0" smtClean="0"/>
              <a:t>Service provision (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/>
              <a:t>d</a:t>
            </a:r>
            <a:r>
              <a:rPr lang="en-US" dirty="0" smtClean="0"/>
              <a:t>is-intermediation)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2315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352159" cy="633413"/>
          </a:xfrm>
        </p:spPr>
        <p:txBody>
          <a:bodyPr/>
          <a:lstStyle/>
          <a:p>
            <a:r>
              <a:rPr lang="nl-NL" sz="3600" dirty="0" smtClean="0"/>
              <a:t>First Research </a:t>
            </a:r>
            <a:r>
              <a:rPr lang="nl-NL" sz="3600" dirty="0" err="1" smtClean="0"/>
              <a:t>Questions</a:t>
            </a:r>
            <a:r>
              <a:rPr lang="nl-NL" sz="3600" dirty="0" smtClean="0"/>
              <a:t> </a:t>
            </a:r>
            <a:r>
              <a:rPr lang="nl-NL" sz="3600" dirty="0" err="1" smtClean="0"/>
              <a:t>and</a:t>
            </a:r>
            <a:r>
              <a:rPr lang="nl-NL" sz="3600" dirty="0" smtClean="0"/>
              <a:t> </a:t>
            </a:r>
            <a:r>
              <a:rPr lang="nl-NL" sz="3600" dirty="0" err="1" smtClean="0"/>
              <a:t>Methodology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</a:t>
            </a:r>
            <a:r>
              <a:rPr lang="nl-NL" dirty="0" err="1" smtClean="0"/>
              <a:t>how</a:t>
            </a:r>
            <a:r>
              <a:rPr lang="nl-NL" dirty="0" smtClean="0"/>
              <a:t>) </a:t>
            </a:r>
            <a:r>
              <a:rPr lang="nl-NL" dirty="0" err="1" smtClean="0"/>
              <a:t>can</a:t>
            </a:r>
            <a:r>
              <a:rPr lang="nl-NL" dirty="0" smtClean="0"/>
              <a:t> we </a:t>
            </a:r>
            <a:r>
              <a:rPr lang="nl-NL" dirty="0" err="1" smtClean="0"/>
              <a:t>define</a:t>
            </a:r>
            <a:r>
              <a:rPr lang="nl-NL" dirty="0" smtClean="0"/>
              <a:t>/model </a:t>
            </a:r>
            <a:r>
              <a:rPr lang="nl-NL" dirty="0" err="1" smtClean="0"/>
              <a:t>the</a:t>
            </a:r>
            <a:r>
              <a:rPr lang="nl-NL" dirty="0" smtClean="0"/>
              <a:t> tax system as a complex system? </a:t>
            </a:r>
          </a:p>
          <a:p>
            <a:pPr lvl="1"/>
            <a:r>
              <a:rPr lang="nl-NL" dirty="0" err="1" smtClean="0"/>
              <a:t>emergence</a:t>
            </a:r>
            <a:r>
              <a:rPr lang="nl-NL" dirty="0" smtClean="0"/>
              <a:t>, </a:t>
            </a:r>
            <a:r>
              <a:rPr lang="nl-NL" dirty="0" err="1" smtClean="0"/>
              <a:t>transitions</a:t>
            </a:r>
            <a:r>
              <a:rPr lang="nl-NL" dirty="0" smtClean="0"/>
              <a:t>, </a:t>
            </a:r>
            <a:r>
              <a:rPr lang="nl-NL" dirty="0" err="1" smtClean="0"/>
              <a:t>resilience</a:t>
            </a:r>
            <a:endParaRPr lang="nl-NL" dirty="0" smtClean="0"/>
          </a:p>
          <a:p>
            <a:pPr lvl="1"/>
            <a:endParaRPr lang="nl-NL" dirty="0" smtClean="0"/>
          </a:p>
          <a:p>
            <a:r>
              <a:rPr lang="nl-NL" dirty="0" smtClean="0"/>
              <a:t>(</a:t>
            </a:r>
            <a:r>
              <a:rPr lang="nl-NL" dirty="0" err="1" smtClean="0"/>
              <a:t>how</a:t>
            </a:r>
            <a:r>
              <a:rPr lang="nl-NL" dirty="0" smtClean="0"/>
              <a:t>) </a:t>
            </a:r>
            <a:r>
              <a:rPr lang="nl-NL" dirty="0" err="1" smtClean="0"/>
              <a:t>can</a:t>
            </a:r>
            <a:r>
              <a:rPr lang="nl-NL" dirty="0" smtClean="0"/>
              <a:t> we analyse systems </a:t>
            </a:r>
            <a:r>
              <a:rPr lang="nl-NL" dirty="0" err="1" smtClean="0"/>
              <a:t>behaviour</a:t>
            </a:r>
            <a:r>
              <a:rPr lang="nl-NL" dirty="0" smtClean="0"/>
              <a:t>?</a:t>
            </a:r>
          </a:p>
          <a:p>
            <a:pPr lvl="1"/>
            <a:r>
              <a:rPr lang="nl-NL" dirty="0"/>
              <a:t>b</a:t>
            </a:r>
            <a:r>
              <a:rPr lang="nl-NL" dirty="0" smtClean="0"/>
              <a:t>uilding </a:t>
            </a:r>
            <a:r>
              <a:rPr lang="nl-NL" dirty="0" err="1" smtClean="0"/>
              <a:t>computational</a:t>
            </a:r>
            <a:r>
              <a:rPr lang="nl-NL" dirty="0" smtClean="0"/>
              <a:t> </a:t>
            </a:r>
            <a:r>
              <a:rPr lang="nl-NL" dirty="0" err="1" smtClean="0"/>
              <a:t>models</a:t>
            </a:r>
            <a:endParaRPr lang="nl-NL" dirty="0" smtClean="0"/>
          </a:p>
          <a:p>
            <a:pPr lvl="1"/>
            <a:endParaRPr lang="nl-NL" dirty="0" smtClean="0"/>
          </a:p>
          <a:p>
            <a:r>
              <a:rPr lang="nl-NL" dirty="0" err="1"/>
              <a:t>w</a:t>
            </a:r>
            <a:r>
              <a:rPr lang="nl-NL" dirty="0" err="1" smtClean="0"/>
              <a:t>hat</a:t>
            </a:r>
            <a:r>
              <a:rPr lang="nl-NL" dirty="0" smtClean="0"/>
              <a:t> is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actual</a:t>
            </a:r>
            <a:r>
              <a:rPr lang="nl-NL" dirty="0" smtClean="0"/>
              <a:t> systems </a:t>
            </a:r>
            <a:r>
              <a:rPr lang="nl-NL" dirty="0" err="1" smtClean="0"/>
              <a:t>behaviour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understanding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/>
              <a:t>p</a:t>
            </a:r>
            <a:r>
              <a:rPr lang="nl-NL" dirty="0" err="1" smtClean="0"/>
              <a:t>redicting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021512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sjabloon_en_wit">
  <a:themeElements>
    <a:clrScheme name="presentatiesjabloon_en_w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esjabloon_en_wit">
      <a:majorFont>
        <a:latin typeface="Minion"/>
        <a:ea typeface=""/>
        <a:cs typeface=""/>
      </a:majorFont>
      <a:minorFont>
        <a:latin typeface="Minio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altLang="nl-NL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inion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altLang="nl-NL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inion" pitchFamily="2" charset="0"/>
          </a:defRPr>
        </a:defPPr>
      </a:lstStyle>
    </a:lnDef>
  </a:objectDefaults>
  <a:extraClrSchemeLst>
    <a:extraClrScheme>
      <a:clrScheme name="presentatiesjabloon_en_w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_wi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_wi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_wi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_wi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_wi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_wi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_wi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_wi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_wi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_wi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_wi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presentatiesjabloon_wit_en</Template>
  <TotalTime>138</TotalTime>
  <Words>229</Words>
  <Application>Microsoft Office PowerPoint</Application>
  <PresentationFormat>On-screen Show (4:3)</PresentationFormat>
  <Paragraphs>37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Minion</vt:lpstr>
      <vt:lpstr>presentatiesjabloon_en_wit</vt:lpstr>
      <vt:lpstr>The Tax System as a  Complex Adaptive System</vt:lpstr>
      <vt:lpstr>PowerPoint Presentation</vt:lpstr>
      <vt:lpstr>Tax Complexity?</vt:lpstr>
      <vt:lpstr>PowerPoint Presentation</vt:lpstr>
      <vt:lpstr>Complex vs. Complicated</vt:lpstr>
      <vt:lpstr>Complex Adaptive Systems</vt:lpstr>
      <vt:lpstr>Complexity Science (= Data Science?)</vt:lpstr>
      <vt:lpstr>The Complex Tax System</vt:lpstr>
      <vt:lpstr>First Research Questions and Methodology</vt:lpstr>
      <vt:lpstr>Advertorial</vt:lpstr>
    </vt:vector>
  </TitlesOfParts>
  <Company>Universiteit Leiden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Tax System as a  Complex Adaptive System</dc:title>
  <dc:creator>Arendsen</dc:creator>
  <cp:lastModifiedBy>Broek, J. van den</cp:lastModifiedBy>
  <cp:revision>15</cp:revision>
  <cp:lastPrinted>2016-10-26T08:29:21Z</cp:lastPrinted>
  <dcterms:created xsi:type="dcterms:W3CDTF">2016-10-24T17:41:59Z</dcterms:created>
  <dcterms:modified xsi:type="dcterms:W3CDTF">2016-11-01T12:46:18Z</dcterms:modified>
</cp:coreProperties>
</file>