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8" r:id="rId3"/>
    <p:sldMasterId id="2147483672" r:id="rId4"/>
  </p:sldMasterIdLst>
  <p:notesMasterIdLst>
    <p:notesMasterId r:id="rId16"/>
  </p:notesMasterIdLst>
  <p:sldIdLst>
    <p:sldId id="258" r:id="rId5"/>
    <p:sldId id="278" r:id="rId6"/>
    <p:sldId id="262" r:id="rId7"/>
    <p:sldId id="269" r:id="rId8"/>
    <p:sldId id="284" r:id="rId9"/>
    <p:sldId id="279" r:id="rId10"/>
    <p:sldId id="282" r:id="rId11"/>
    <p:sldId id="280" r:id="rId12"/>
    <p:sldId id="285" r:id="rId13"/>
    <p:sldId id="288" r:id="rId14"/>
    <p:sldId id="265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CCCCFF"/>
    <a:srgbClr val="D8E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35" autoAdjust="0"/>
  </p:normalViewPr>
  <p:slideViewPr>
    <p:cSldViewPr>
      <p:cViewPr>
        <p:scale>
          <a:sx n="75" d="100"/>
          <a:sy n="75" d="100"/>
        </p:scale>
        <p:origin x="-2028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9DF45-1F7C-4BDD-A00B-1ECB8A511487}" type="datetimeFigureOut">
              <a:rPr lang="nl-NL" smtClean="0"/>
              <a:t>1-11-2016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32555-A1C6-4FCC-A54F-09601A1F24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93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Hi,</a:t>
            </a:r>
            <a:r>
              <a:rPr lang="en-US" baseline="0" noProof="0" dirty="0" smtClean="0"/>
              <a:t> welcome everybody. My name is Mark </a:t>
            </a:r>
            <a:r>
              <a:rPr lang="en-US" baseline="0" noProof="0" dirty="0" err="1" smtClean="0"/>
              <a:t>Pijnenburg</a:t>
            </a:r>
            <a:r>
              <a:rPr lang="en-US" baseline="0" noProof="0" dirty="0" smtClean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noProof="0" dirty="0" smtClean="0"/>
              <a:t>Work part time -&gt; bring problems to Leiden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noProof="0" dirty="0" smtClean="0"/>
              <a:t>Data science -&gt; analytics in tax administration context</a:t>
            </a:r>
          </a:p>
          <a:p>
            <a:r>
              <a:rPr lang="en-US" baseline="0" noProof="0" dirty="0" smtClean="0"/>
              <a:t>I’d like to tell you something about what to expect from Analytics within a tax administration context. To do so, I’d like to take you with me to the problem of the Dutch Tax Administration, that is, in fact, a problem for all tax administrations in Europe.</a:t>
            </a:r>
            <a:endParaRPr lang="en-US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32555-A1C6-4FCC-A54F-09601A1F24C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2859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5 FTE in three years</a:t>
            </a:r>
            <a:endParaRPr lang="en-US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32555-A1C6-4FCC-A54F-09601A1F24C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586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Established their added value: Meanwhile, caution should be taken not to neglect other proven approaches for improving taxpayer supervision, such as ‘compliance by design’. 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 </a:t>
            </a:r>
            <a:r>
              <a:rPr lang="en-US" sz="1200" noProof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examples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In the Netherlands, we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find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important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principle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treat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citizens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as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trustworty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respect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. For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 err="1" smtClean="0">
                <a:latin typeface="Arial" pitchFamily="34" charset="0"/>
                <a:cs typeface="Arial" pitchFamily="34" charset="0"/>
              </a:rPr>
              <a:t>reason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, we do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want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excessively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check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whether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behave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exactly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according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law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leads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important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principle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we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only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data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we have first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defined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particular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risk we are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looking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data we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couple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is in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proportion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severity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risk. For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Netherlands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is important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never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loose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sight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 important </a:t>
            </a:r>
            <a:r>
              <a:rPr lang="nl-NL" sz="1200" baseline="0" dirty="0" err="1" smtClean="0">
                <a:latin typeface="Arial" pitchFamily="34" charset="0"/>
                <a:cs typeface="Arial" pitchFamily="34" charset="0"/>
              </a:rPr>
              <a:t>principle</a:t>
            </a:r>
            <a:r>
              <a:rPr lang="nl-NL" sz="1200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32555-A1C6-4FCC-A54F-09601A1F24C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59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 dirty="0" smtClean="0">
                <a:ea typeface="ヒラギノ角ゴ Pro W3"/>
              </a:rPr>
              <a:t>‘hand out’ benefits</a:t>
            </a:r>
            <a:endParaRPr lang="en-US" altLang="nl-NL" dirty="0" smtClean="0">
              <a:ea typeface="ヒラギノ角ゴ Pro W3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2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nl-NL" noProof="0" dirty="0" smtClean="0">
                <a:ea typeface="ヒラギノ角ゴ Pro W3"/>
              </a:rPr>
              <a:t>As a tax administration you have to do two things: 1. Make it possible for people to pay taxes, 2. Check whether everybody paid its taxes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3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 dirty="0" smtClean="0">
                <a:ea typeface="ヒラギノ角ゴ Pro W3"/>
              </a:rPr>
              <a:t>In </a:t>
            </a:r>
            <a:r>
              <a:rPr lang="nl-NL" altLang="nl-NL" dirty="0" err="1" smtClean="0">
                <a:ea typeface="ヒラギノ角ゴ Pro W3"/>
              </a:rPr>
              <a:t>the</a:t>
            </a:r>
            <a:r>
              <a:rPr lang="nl-NL" altLang="nl-NL" dirty="0" smtClean="0">
                <a:ea typeface="ヒラギノ角ゴ Pro W3"/>
              </a:rPr>
              <a:t> Netherlands, taks </a:t>
            </a:r>
            <a:r>
              <a:rPr lang="nl-NL" altLang="nl-NL" dirty="0" err="1" smtClean="0">
                <a:ea typeface="ヒラギノ角ゴ Pro W3"/>
              </a:rPr>
              <a:t>administration</a:t>
            </a:r>
            <a:r>
              <a:rPr lang="nl-NL" altLang="nl-NL" dirty="0" smtClean="0">
                <a:ea typeface="ヒラギノ角ゴ Pro W3"/>
              </a:rPr>
              <a:t> has access </a:t>
            </a:r>
            <a:r>
              <a:rPr lang="nl-NL" altLang="nl-NL" dirty="0" err="1" smtClean="0">
                <a:ea typeface="ヒラギノ角ゴ Pro W3"/>
              </a:rPr>
              <a:t>to</a:t>
            </a:r>
            <a:r>
              <a:rPr lang="nl-NL" altLang="nl-NL" dirty="0" smtClean="0">
                <a:ea typeface="ヒラギノ角ゴ Pro W3"/>
              </a:rPr>
              <a:t> </a:t>
            </a:r>
            <a:r>
              <a:rPr lang="nl-NL" altLang="nl-NL" dirty="0" err="1" smtClean="0">
                <a:ea typeface="ヒラギノ角ゴ Pro W3"/>
              </a:rPr>
              <a:t>many</a:t>
            </a:r>
            <a:r>
              <a:rPr lang="nl-NL" altLang="nl-NL" dirty="0" smtClean="0">
                <a:ea typeface="ヒラギノ角ゴ Pro W3"/>
              </a:rPr>
              <a:t> information. </a:t>
            </a:r>
            <a:r>
              <a:rPr lang="nl-NL" altLang="nl-NL" dirty="0" err="1" smtClean="0">
                <a:ea typeface="ヒラギノ角ゴ Pro W3"/>
              </a:rPr>
              <a:t>All</a:t>
            </a:r>
            <a:r>
              <a:rPr lang="nl-NL" altLang="nl-NL" dirty="0" smtClean="0">
                <a:ea typeface="ヒラギノ角ゴ Pro W3"/>
              </a:rPr>
              <a:t> is digital </a:t>
            </a:r>
            <a:r>
              <a:rPr lang="nl-NL" altLang="nl-NL" dirty="0" err="1" smtClean="0">
                <a:ea typeface="ヒラギノ角ゴ Pro W3"/>
              </a:rPr>
              <a:t>for</a:t>
            </a:r>
            <a:r>
              <a:rPr lang="nl-NL" altLang="nl-NL" dirty="0" smtClean="0">
                <a:ea typeface="ヒラギノ角ゴ Pro W3"/>
              </a:rPr>
              <a:t> </a:t>
            </a:r>
            <a:r>
              <a:rPr lang="nl-NL" altLang="nl-NL" dirty="0" err="1" smtClean="0">
                <a:ea typeface="ヒラギノ角ゴ Pro W3"/>
              </a:rPr>
              <a:t>years</a:t>
            </a:r>
            <a:r>
              <a:rPr lang="nl-NL" altLang="nl-NL" smtClean="0">
                <a:ea typeface="ヒラギノ角ゴ Pro W3"/>
              </a:rPr>
              <a:t>.</a:t>
            </a:r>
            <a:endParaRPr lang="en-US" altLang="nl-NL" dirty="0" smtClean="0">
              <a:ea typeface="ヒラギノ角ゴ Pro W3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4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Research Plan: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Decompose the term Analytics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Decompose the term Taxpayer Supervision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Match Analytical techniques to Taxpayer Supervision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4 practical examples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Discussion</a:t>
            </a:r>
          </a:p>
          <a:p>
            <a:endParaRPr lang="en-US" altLang="nl-NL" dirty="0" smtClean="0">
              <a:ea typeface="ヒラギノ角ゴ Pro W3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5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nl-NL" dirty="0" smtClean="0">
                <a:ea typeface="ヒラギノ角ゴ Pro W3"/>
              </a:rPr>
              <a:t>See classical works on Analytics as Davenport, …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6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nl-NL" noProof="0" dirty="0" smtClean="0">
                <a:ea typeface="ヒラギノ角ゴ Pro W3"/>
              </a:rPr>
              <a:t>Taxpayer supervision -&gt;</a:t>
            </a:r>
            <a:r>
              <a:rPr lang="en-US" altLang="nl-NL" baseline="0" noProof="0" dirty="0" smtClean="0">
                <a:ea typeface="ヒラギノ角ゴ Pro W3"/>
              </a:rPr>
              <a:t> story of limited resources. Some of you might know, not capacity to check each and every-one.</a:t>
            </a:r>
          </a:p>
          <a:p>
            <a:r>
              <a:rPr lang="en-US" altLang="nl-NL" baseline="0" noProof="0" dirty="0" smtClean="0">
                <a:ea typeface="ヒラギノ角ゴ Pro W3"/>
              </a:rPr>
              <a:t>So, activities within taxpayer supervision can best be understood by applying a framework that deals with scarce resources.</a:t>
            </a:r>
          </a:p>
          <a:p>
            <a:r>
              <a:rPr lang="en-US" altLang="nl-NL" baseline="0" noProof="0" dirty="0" smtClean="0">
                <a:ea typeface="ヒラギノ角ゴ Pro W3"/>
              </a:rPr>
              <a:t>We used a five step framework that is know as the compliance risk management process within tax administrations. </a:t>
            </a:r>
            <a:endParaRPr lang="en-US" altLang="nl-NL" noProof="0" dirty="0" smtClean="0">
              <a:ea typeface="ヒラギノ角ゴ Pro W3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7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nl-NL" smtClean="0">
              <a:ea typeface="ヒラギノ角ゴ Pro W3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10765" indent="-273371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093485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530879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968273" indent="-218697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405667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843062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80455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717850" indent="-218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fld id="{6F2DA159-0D3A-427A-8B3F-A4D2695F3AA2}" type="slidenum">
              <a:rPr lang="en-US" altLang="nl-NL" smtClean="0">
                <a:solidFill>
                  <a:prstClr val="black"/>
                </a:solidFill>
              </a:rPr>
              <a:pPr eaLnBrk="1" hangingPunct="1"/>
              <a:t>8</a:t>
            </a:fld>
            <a:endParaRPr lang="en-US" altLang="nl-NL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5 FTE in three years</a:t>
            </a:r>
          </a:p>
          <a:p>
            <a:r>
              <a:rPr lang="en-US" noProof="0" dirty="0" smtClean="0"/>
              <a:t>Improvement is not caused by finding one big unknown predictor of errors, it is the effect of adding many small predictors in the right proportion</a:t>
            </a:r>
            <a:endParaRPr lang="en-US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32555-A1C6-4FCC-A54F-09601A1F24C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58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1588">
              <a:defRPr/>
            </a:lvl1pPr>
            <a:lvl2pPr marL="152400" marR="0" indent="-1508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lvl2pPr>
            <a:lvl3pPr marL="406400" marR="0" indent="-2524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3"/>
              </a:buBlip>
              <a:tabLst/>
              <a:defRPr/>
            </a:lvl3pPr>
            <a:lvl4pPr marL="633413" marR="0" indent="-2254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4"/>
              </a:buBlip>
              <a:tabLst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49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llustratie 3"/>
          <p:cNvSpPr>
            <a:spLocks noGrp="1"/>
          </p:cNvSpPr>
          <p:nvPr>
            <p:ph type="clipArt" sz="quarter" idx="10"/>
          </p:nvPr>
        </p:nvSpPr>
        <p:spPr>
          <a:xfrm>
            <a:off x="0" y="0"/>
            <a:ext cx="4572000" cy="6858000"/>
          </a:xfrm>
        </p:spPr>
        <p:txBody>
          <a:bodyPr/>
          <a:lstStyle/>
          <a:p>
            <a:r>
              <a:rPr lang="nl-NL" smtClean="0"/>
              <a:t>Klik op het pictogram als u een illustratie wilt toevoegen</a:t>
            </a:r>
            <a:endParaRPr lang="nl-NL"/>
          </a:p>
        </p:txBody>
      </p:sp>
      <p:sp>
        <p:nvSpPr>
          <p:cNvPr id="45058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0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22841" y="2474919"/>
            <a:ext cx="3598862" cy="94297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908553" y="3511550"/>
            <a:ext cx="3598863" cy="2609850"/>
          </a:xfrm>
        </p:spPr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929191" y="6380163"/>
            <a:ext cx="3598862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718785-E14D-4AF6-B1B5-D35F6F0B71BC}" type="datetime4">
              <a:rPr lang="nl-NL" smtClean="0">
                <a:solidFill>
                  <a:srgbClr val="000000"/>
                </a:solidFill>
              </a:rPr>
              <a:pPr/>
              <a:t>1 november 2016</a:t>
            </a:fld>
            <a:endParaRPr lang="nl-NL" dirty="0">
              <a:solidFill>
                <a:srgbClr val="000000"/>
              </a:solidFill>
            </a:endParaRPr>
          </a:p>
        </p:txBody>
      </p:sp>
      <p:pic>
        <p:nvPicPr>
          <p:cNvPr id="45068" name="Picture 12" descr="RO_BD_Logo_Powerpoint_pos_n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20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64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" y="20"/>
            <a:ext cx="4322885" cy="1071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1903413"/>
            <a:ext cx="3922712" cy="3808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8532" y="1903413"/>
            <a:ext cx="3922713" cy="3808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30AA04-CBCB-4348-9549-AC962D93BD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1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shpKleurvlakBoven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41438" y="6489700"/>
            <a:ext cx="712177" cy="3063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263E5-22D9-4FA7-82EF-0EFEFF62A6FC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0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495805" y="6573838"/>
            <a:ext cx="4156075" cy="2841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388973-4CAC-48B7-9ABC-90BED4CDBE18}" type="datetime3">
              <a:rPr lang="nl-NL" sz="2600">
                <a:solidFill>
                  <a:srgbClr val="000000"/>
                </a:solidFill>
                <a:latin typeface="Marlett" pitchFamily="2" charset="2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1/11/16</a:t>
            </a:fld>
            <a:endParaRPr lang="nl-NL" sz="2600">
              <a:solidFill>
                <a:srgbClr val="000000"/>
              </a:solidFill>
              <a:latin typeface="Marlett" pitchFamily="2" charset="2"/>
              <a:cs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13886-D28C-47A1-B5A6-913ED66C38CC}" type="slidenum">
              <a:rPr lang="nl-NL">
                <a:solidFill>
                  <a:srgbClr val="000000"/>
                </a:solidFill>
              </a:rPr>
              <a:pPr/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7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" y="20"/>
            <a:ext cx="4322885" cy="1071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1903413"/>
            <a:ext cx="3922712" cy="3808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8532" y="1903413"/>
            <a:ext cx="3922713" cy="3808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30AA04-CBCB-4348-9549-AC962D93BD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28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" y="19"/>
            <a:ext cx="4322885" cy="10715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64C2D-AA7C-4690-89F4-484F80039922}" type="slidenum">
              <a:rPr lang="nl-NL">
                <a:solidFill>
                  <a:srgbClr val="000000"/>
                </a:solidFill>
              </a:rPr>
              <a:pPr/>
              <a:t>‹#›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18" b="93972" l="920" r="89885">
                        <a14:foregroundMark x1="8736" y1="17730" x2="11264" y2="25177"/>
                        <a14:foregroundMark x1="13103" y1="10638" x2="14943" y2="14184"/>
                        <a14:foregroundMark x1="15402" y1="10284" x2="20000" y2="10284"/>
                        <a14:foregroundMark x1="26897" y1="12057" x2="30345" y2="12057"/>
                        <a14:foregroundMark x1="38851" y1="11702" x2="41839" y2="12057"/>
                        <a14:foregroundMark x1="38161" y1="17021" x2="40690" y2="17021"/>
                        <a14:foregroundMark x1="40000" y1="30142" x2="47126" y2="29787"/>
                        <a14:foregroundMark x1="9195" y1="36170" x2="8506" y2="49291"/>
                        <a14:foregroundMark x1="6897" y1="23050" x2="6897" y2="23050"/>
                        <a14:foregroundMark x1="6207" y1="20213" x2="6207" y2="20213"/>
                        <a14:foregroundMark x1="6437" y1="18794" x2="6437" y2="18794"/>
                        <a14:foregroundMark x1="6667" y1="15248" x2="6667" y2="15248"/>
                        <a14:foregroundMark x1="8276" y1="13830" x2="8276" y2="13830"/>
                        <a14:foregroundMark x1="9885" y1="13121" x2="9885" y2="13121"/>
                        <a14:foregroundMark x1="11954" y1="14539" x2="11954" y2="14539"/>
                        <a14:foregroundMark x1="13563" y1="16312" x2="13563" y2="16312"/>
                        <a14:foregroundMark x1="13563" y1="19504" x2="13563" y2="19504"/>
                        <a14:foregroundMark x1="16552" y1="51418" x2="22989" y2="44681"/>
                        <a14:foregroundMark x1="15632" y1="35461" x2="19310" y2="42199"/>
                        <a14:foregroundMark x1="11724" y1="45390" x2="13793" y2="50355"/>
                        <a14:foregroundMark x1="19310" y1="45745" x2="12184" y2="39362"/>
                        <a14:foregroundMark x1="12184" y1="45035" x2="12184" y2="39362"/>
                        <a14:foregroundMark x1="21379" y1="50355" x2="25287" y2="65248"/>
                        <a14:foregroundMark x1="27126" y1="59220" x2="25517" y2="48582"/>
                        <a14:foregroundMark x1="26667" y1="47872" x2="29425" y2="54965"/>
                        <a14:foregroundMark x1="34023" y1="53901" x2="40920" y2="50355"/>
                        <a14:foregroundMark x1="40690" y1="52482" x2="43218" y2="57801"/>
                        <a14:foregroundMark x1="43448" y1="60284" x2="37471" y2="72695"/>
                        <a14:foregroundMark x1="32874" y1="60284" x2="32874" y2="60284"/>
                        <a14:foregroundMark x1="32874" y1="60284" x2="36092" y2="79433"/>
                        <a14:foregroundMark x1="43908" y1="79078" x2="43678" y2="69149"/>
                        <a14:foregroundMark x1="33333" y1="74113" x2="32874" y2="65957"/>
                        <a14:foregroundMark x1="60000" y1="79433" x2="65977" y2="74823"/>
                        <a14:foregroundMark x1="70575" y1="81206" x2="74943" y2="78014"/>
                        <a14:foregroundMark x1="79770" y1="80142" x2="83218" y2="76241"/>
                        <a14:foregroundMark x1="85517" y1="87589" x2="57011" y2="87234"/>
                        <a14:foregroundMark x1="56552" y1="74113" x2="56552" y2="74113"/>
                        <a14:foregroundMark x1="54943" y1="72695" x2="54943" y2="72695"/>
                        <a14:foregroundMark x1="53103" y1="71986" x2="53103" y2="71986"/>
                        <a14:foregroundMark x1="51034" y1="71986" x2="51034" y2="71986"/>
                        <a14:foregroundMark x1="49655" y1="71986" x2="49655" y2="71986"/>
                        <a14:foregroundMark x1="13563" y1="79787" x2="14943" y2="81206"/>
                        <a14:foregroundMark x1="19540" y1="81915" x2="17701" y2="79433"/>
                        <a14:foregroundMark x1="22069" y1="80142" x2="24138" y2="81560"/>
                        <a14:backgroundMark x1="62529" y1="17021" x2="83678" y2="457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414" b="7148"/>
          <a:stretch/>
        </p:blipFill>
        <p:spPr bwMode="auto">
          <a:xfrm>
            <a:off x="7663278" y="0"/>
            <a:ext cx="1495081" cy="108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hpKleurvlakBoven"/>
          <p:cNvSpPr>
            <a:spLocks noGrp="1" noChangeArrowheads="1"/>
          </p:cNvSpPr>
          <p:nvPr>
            <p:ph type="ftr" sz="quarter" idx="10"/>
          </p:nvPr>
        </p:nvSpPr>
        <p:spPr>
          <a:xfrm>
            <a:off x="4728469" y="6496162"/>
            <a:ext cx="4164013" cy="284163"/>
          </a:xfrm>
          <a:prstGeom prst="rect">
            <a:avLst/>
          </a:prstGeom>
        </p:spPr>
        <p:txBody>
          <a:bodyPr/>
          <a:lstStyle>
            <a:lvl1pPr algn="r" defTabSz="914400">
              <a:defRPr sz="1100"/>
            </a:lvl1pPr>
          </a:lstStyle>
          <a:p>
            <a:pPr>
              <a:defRPr/>
            </a:pPr>
            <a:endParaRPr 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42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shpKleurvlakBoven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41435" y="6489700"/>
            <a:ext cx="712177" cy="3063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263E5-22D9-4FA7-82EF-0EFEFF62A6FC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77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llustratie 3"/>
          <p:cNvSpPr>
            <a:spLocks noGrp="1"/>
          </p:cNvSpPr>
          <p:nvPr>
            <p:ph type="clipArt" sz="quarter" idx="10"/>
          </p:nvPr>
        </p:nvSpPr>
        <p:spPr>
          <a:xfrm>
            <a:off x="0" y="0"/>
            <a:ext cx="4572000" cy="6858000"/>
          </a:xfrm>
        </p:spPr>
        <p:txBody>
          <a:bodyPr/>
          <a:lstStyle/>
          <a:p>
            <a:r>
              <a:rPr lang="nl-NL" smtClean="0"/>
              <a:t>Klik op het pictogram als u een illustratie wilt toevoegen</a:t>
            </a:r>
            <a:endParaRPr lang="nl-NL"/>
          </a:p>
        </p:txBody>
      </p:sp>
      <p:sp>
        <p:nvSpPr>
          <p:cNvPr id="45058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0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22838" y="2474913"/>
            <a:ext cx="3598862" cy="94297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908550" y="3511550"/>
            <a:ext cx="3598863" cy="2609850"/>
          </a:xfrm>
        </p:spPr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929188" y="6380163"/>
            <a:ext cx="3598862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718785-E14D-4AF6-B1B5-D35F6F0B71BC}" type="datetime4">
              <a:rPr lang="nl-NL" smtClean="0">
                <a:solidFill>
                  <a:srgbClr val="000000"/>
                </a:solidFill>
              </a:rPr>
              <a:pPr/>
              <a:t>1 november 2016</a:t>
            </a:fld>
            <a:endParaRPr lang="nl-NL" dirty="0">
              <a:solidFill>
                <a:srgbClr val="000000"/>
              </a:solidFill>
            </a:endParaRPr>
          </a:p>
        </p:txBody>
      </p:sp>
      <p:pic>
        <p:nvPicPr>
          <p:cNvPr id="45068" name="Picture 12" descr="RO_BD_Logo_Powerpoint_pos_n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20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60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shpKleurvlakBoven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41438" y="6489700"/>
            <a:ext cx="712177" cy="3063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263E5-22D9-4FA7-82EF-0EFEFF62A6FC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03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495805" y="6573838"/>
            <a:ext cx="4156075" cy="2841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388973-4CAC-48B7-9ABC-90BED4CDBE18}" type="datetime3">
              <a:rPr lang="nl-NL" sz="2600">
                <a:solidFill>
                  <a:srgbClr val="000000"/>
                </a:solidFill>
                <a:latin typeface="Marlett" pitchFamily="2" charset="2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1/11/16</a:t>
            </a:fld>
            <a:endParaRPr lang="nl-NL" sz="2600">
              <a:solidFill>
                <a:srgbClr val="000000"/>
              </a:solidFill>
              <a:latin typeface="Marlett" pitchFamily="2" charset="2"/>
              <a:cs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13886-D28C-47A1-B5A6-913ED66C38CC}" type="slidenum">
              <a:rPr lang="nl-NL">
                <a:solidFill>
                  <a:srgbClr val="000000"/>
                </a:solidFill>
              </a:rPr>
              <a:pPr/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6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27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922227" y="2474932"/>
            <a:ext cx="359898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8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09038" y="3511550"/>
            <a:ext cx="359898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</p:txBody>
      </p:sp>
      <p:pic>
        <p:nvPicPr>
          <p:cNvPr id="1029" name="Afbeelding 6" descr="RO_BD_Logo_Powerpoint_pos_n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690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Arial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34" charset="0"/>
        </a:defRPr>
      </a:lvl9pPr>
    </p:titleStyle>
    <p:bodyStyle>
      <a:lvl1pPr marL="342900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1588" indent="4556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  <a:cs typeface="Arial" charset="0"/>
        </a:defRPr>
      </a:lvl2pPr>
      <a:lvl3pPr marL="1588" indent="9128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  <a:cs typeface="Arial" charset="0"/>
        </a:defRPr>
      </a:lvl3pPr>
      <a:lvl4pPr marL="1588" indent="13700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  <a:cs typeface="Arial" charset="0"/>
        </a:defRPr>
      </a:lvl4pPr>
      <a:lvl5pPr marL="15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  <a:cs typeface="Arial" charset="0"/>
        </a:defRPr>
      </a:lvl5pPr>
      <a:lvl6pPr marL="4587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</a:defRPr>
      </a:lvl6pPr>
      <a:lvl7pPr marL="9159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</a:defRPr>
      </a:lvl7pPr>
      <a:lvl8pPr marL="13731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</a:defRPr>
      </a:lvl8pPr>
      <a:lvl9pPr marL="18303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shpTekst"/>
          <p:cNvSpPr>
            <a:spLocks noChangeArrowheads="1"/>
          </p:cNvSpPr>
          <p:nvPr/>
        </p:nvSpPr>
        <p:spPr bwMode="auto">
          <a:xfrm>
            <a:off x="0" y="7"/>
            <a:ext cx="9144000" cy="1071563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4100" name="shpDatum" descr="RO__vervolgpagina~LPPT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4" y="7"/>
            <a:ext cx="432288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4102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346" y="1358900"/>
            <a:ext cx="816952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4" name="shpKleurvlakBoven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6755" y="6496059"/>
            <a:ext cx="4164623" cy="2841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5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6866" y="6489700"/>
            <a:ext cx="713643" cy="3063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8FD32-4535-4DAD-ADB8-00515614C04A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  <p:sp>
        <p:nvSpPr>
          <p:cNvPr id="9" name="TextBox 63"/>
          <p:cNvSpPr txBox="1">
            <a:spLocks noChangeArrowheads="1"/>
          </p:cNvSpPr>
          <p:nvPr/>
        </p:nvSpPr>
        <p:spPr bwMode="auto">
          <a:xfrm>
            <a:off x="4" y="6"/>
            <a:ext cx="4322885" cy="108902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1pPr>
            <a:lvl2pPr marL="742950" indent="-28575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7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7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8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9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Arial" charset="0"/>
        </a:defRPr>
      </a:lvl5pPr>
      <a:lvl6pPr marL="12684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17256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21828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26400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shpTekst"/>
          <p:cNvSpPr>
            <a:spLocks noChangeArrowheads="1"/>
          </p:cNvSpPr>
          <p:nvPr/>
        </p:nvSpPr>
        <p:spPr bwMode="auto">
          <a:xfrm>
            <a:off x="0" y="1"/>
            <a:ext cx="9144000" cy="1071563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4100" name="shpDatum" descr="RO__vervolgpagina~LPPT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1" y="1"/>
            <a:ext cx="432288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4102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346" y="1358900"/>
            <a:ext cx="816952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4" name="shpKleurvlakBoven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6752" y="6496053"/>
            <a:ext cx="4164623" cy="2841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5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6863" y="6489700"/>
            <a:ext cx="713643" cy="3063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8FD32-4535-4DAD-ADB8-00515614C04A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  <p:sp>
        <p:nvSpPr>
          <p:cNvPr id="9" name="TextBox 63"/>
          <p:cNvSpPr txBox="1">
            <a:spLocks noChangeArrowheads="1"/>
          </p:cNvSpPr>
          <p:nvPr/>
        </p:nvSpPr>
        <p:spPr bwMode="auto">
          <a:xfrm>
            <a:off x="1" y="0"/>
            <a:ext cx="4322885" cy="108902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1pPr>
            <a:lvl2pPr marL="742950" indent="-28575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4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5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6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7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Arial" charset="0"/>
        </a:defRPr>
      </a:lvl5pPr>
      <a:lvl6pPr marL="12684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17256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21828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26400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shpTekst"/>
          <p:cNvSpPr>
            <a:spLocks noChangeArrowheads="1"/>
          </p:cNvSpPr>
          <p:nvPr/>
        </p:nvSpPr>
        <p:spPr bwMode="auto">
          <a:xfrm>
            <a:off x="0" y="7"/>
            <a:ext cx="9144000" cy="1071563"/>
          </a:xfrm>
          <a:prstGeom prst="rect">
            <a:avLst/>
          </a:prstGeom>
          <a:solidFill>
            <a:srgbClr val="9ACCD4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dirty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4100" name="shpDatum" descr="RO__vervolgpagina~LPPT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4" y="7"/>
            <a:ext cx="432288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4102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346" y="1358900"/>
            <a:ext cx="816952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4" name="shpKleurvlakBoven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6755" y="6496059"/>
            <a:ext cx="4164623" cy="2841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5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6866" y="6489700"/>
            <a:ext cx="713643" cy="3063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8FD32-4535-4DAD-ADB8-00515614C04A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 dirty="0">
              <a:solidFill>
                <a:srgbClr val="000000"/>
              </a:solidFill>
            </a:endParaRPr>
          </a:p>
        </p:txBody>
      </p:sp>
      <p:sp>
        <p:nvSpPr>
          <p:cNvPr id="9" name="TextBox 63"/>
          <p:cNvSpPr txBox="1">
            <a:spLocks noChangeArrowheads="1"/>
          </p:cNvSpPr>
          <p:nvPr/>
        </p:nvSpPr>
        <p:spPr bwMode="auto">
          <a:xfrm>
            <a:off x="4" y="6"/>
            <a:ext cx="4322885" cy="1089025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1pPr>
            <a:lvl2pPr marL="742950" indent="-28575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Marlett" pitchFamily="2" charset="2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3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7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8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9"/>
        </a:buBlip>
        <a:defRPr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Arial" charset="0"/>
        </a:defRPr>
      </a:lvl5pPr>
      <a:lvl6pPr marL="12684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17256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21828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26400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JkPjcrePMAhXJPBQKHWeECJMQjRwIBw&amp;url=http://www.ministryinsights.com/interlocking-pieces/&amp;bvm=bv.122448493,d.ZGg&amp;psig=AFQjCNHuEunq4dczcclJu0HsmC3Dc53oQg&amp;ust=146365170790613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hyperlink" Target="https://www.google.nl/url?sa=i&amp;rct=j&amp;q=&amp;esrc=s&amp;source=images&amp;cd=&amp;cad=rja&amp;uact=8&amp;ved=0ahUKEwiT1rXRxePMAhUHlxQKHU1FDWEQjRwIBw&amp;url=https://en.wikipedia.org/wiki/Cluster_analysis&amp;bvm=bv.122448493,d.ZGg&amp;psig=AFQjCNG3lWfiH3qtvURS2ZCBtp5MHY_qAQ&amp;ust=1463658136188777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nl/url?sa=i&amp;rct=j&amp;q=&amp;esrc=s&amp;source=images&amp;cd=&amp;cad=rja&amp;uact=8&amp;ved=0ahUKEwiU6e2xxuPMAhWHRhQKHQ3QDiIQjRwIBw&amp;url=http://www.seos-project.eu/modules/timeseries/timeseries-c05-p06.html&amp;bvm=bv.122448493,d.ZGg&amp;psig=AFQjCNFZUn04MPfyxSAG2oGxiGaflTqutw&amp;ust=1463658344475419" TargetMode="External"/><Relationship Id="rId5" Type="http://schemas.microsoft.com/office/2007/relationships/hdphoto" Target="../media/hdphoto6.wdp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1772816"/>
            <a:ext cx="4104456" cy="1447031"/>
          </a:xfrm>
        </p:spPr>
        <p:txBody>
          <a:bodyPr/>
          <a:lstStyle/>
          <a:p>
            <a:r>
              <a:rPr lang="en-US" sz="2800" b="1" dirty="0"/>
              <a:t>Applying Analytics for Improved Taxpayer Supervision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4048" y="3263652"/>
            <a:ext cx="3960440" cy="2685628"/>
          </a:xfrm>
        </p:spPr>
        <p:txBody>
          <a:bodyPr/>
          <a:lstStyle/>
          <a:p>
            <a:r>
              <a:rPr lang="nl-NL" dirty="0" smtClean="0"/>
              <a:t>Mark Pijnenburg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Dutch Tax </a:t>
            </a:r>
            <a:r>
              <a:rPr lang="en-US" sz="1400" dirty="0" smtClean="0"/>
              <a:t>and Customs </a:t>
            </a:r>
            <a:r>
              <a:rPr lang="nl-NL" sz="1400" dirty="0" smtClean="0"/>
              <a:t>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Leiden University</a:t>
            </a:r>
          </a:p>
          <a:p>
            <a:r>
              <a:rPr lang="nl-NL" dirty="0" smtClean="0"/>
              <a:t>Wojtek Kowalczyk 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Leiden University</a:t>
            </a:r>
          </a:p>
          <a:p>
            <a:endParaRPr lang="nl-NL" sz="1600" dirty="0" smtClean="0"/>
          </a:p>
          <a:p>
            <a:r>
              <a:rPr lang="en-US" sz="1400" dirty="0" smtClean="0"/>
              <a:t>LCDS meeting</a:t>
            </a:r>
            <a:endParaRPr lang="en-US" sz="1400" dirty="0"/>
          </a:p>
          <a:p>
            <a:r>
              <a:rPr lang="en-US" sz="1400" dirty="0" smtClean="0"/>
              <a:t>26th October</a:t>
            </a:r>
            <a:r>
              <a:rPr lang="en-US" sz="1400" dirty="0"/>
              <a:t> </a:t>
            </a:r>
            <a:r>
              <a:rPr lang="en-US" sz="1400" dirty="0" smtClean="0"/>
              <a:t>2016</a:t>
            </a:r>
            <a:endParaRPr lang="en-US" sz="1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r="10414" b="7149"/>
          <a:stretch>
            <a:fillRect/>
          </a:stretch>
        </p:blipFill>
        <p:spPr bwMode="auto">
          <a:xfrm>
            <a:off x="171451" y="2132856"/>
            <a:ext cx="4283075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hthoek 5"/>
          <p:cNvSpPr/>
          <p:nvPr/>
        </p:nvSpPr>
        <p:spPr bwMode="auto">
          <a:xfrm>
            <a:off x="5004048" y="836712"/>
            <a:ext cx="1440160" cy="43204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1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13886-D28C-47A1-B5A6-913ED66C38CC}" type="slidenum">
              <a:rPr lang="nl-NL" smtClean="0">
                <a:solidFill>
                  <a:srgbClr val="000000"/>
                </a:solidFill>
              </a:rPr>
              <a:pPr/>
              <a:t>10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180376" y="1169674"/>
            <a:ext cx="6984777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Roadmap to Analytics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565" y="1486770"/>
            <a:ext cx="3150883" cy="423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331868" y="5263479"/>
            <a:ext cx="1760562" cy="63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Arial" pitchFamily="34" charset="0"/>
              </a:rPr>
              <a:t>1. Analytically impaired </a:t>
            </a:r>
            <a:endParaRPr lang="en-US" sz="2400" dirty="0" smtClean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5057750" y="4735502"/>
            <a:ext cx="1760562" cy="63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Calibri" panose="020F0502020204030204" pitchFamily="34" charset="0"/>
                <a:cs typeface="Arial" pitchFamily="34" charset="0"/>
              </a:rPr>
              <a:t>. localized analytics </a:t>
            </a:r>
            <a:endParaRPr lang="en-US" sz="2400" dirty="0" smtClean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969853" y="5844082"/>
            <a:ext cx="2592288" cy="4320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 sz="1600" i="1" dirty="0" smtClean="0">
                <a:latin typeface="Arial" pitchFamily="34" charset="0"/>
                <a:cs typeface="Arial" pitchFamily="34" charset="0"/>
              </a:rPr>
              <a:t>Davenport </a:t>
            </a:r>
            <a:r>
              <a:rPr lang="nl-NL" sz="1600" i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nl-NL" sz="1600" i="1" dirty="0" smtClean="0">
                <a:latin typeface="Arial" pitchFamily="34" charset="0"/>
                <a:cs typeface="Arial" pitchFamily="34" charset="0"/>
              </a:rPr>
              <a:t> Harris 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5364088" y="1700808"/>
            <a:ext cx="1760562" cy="63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rPr>
              <a:t>4</a:t>
            </a: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rPr>
              <a:t>. Analytical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rPr>
              <a:t>organizations</a:t>
            </a:r>
            <a:r>
              <a:rPr lang="en-US" dirty="0" smtClean="0">
                <a:latin typeface="Calibri" panose="020F0502020204030204" pitchFamily="34" charset="0"/>
                <a:cs typeface="Arial" pitchFamily="34" charset="0"/>
              </a:rPr>
              <a:t> </a:t>
            </a:r>
            <a:endParaRPr lang="en-US" sz="2000" dirty="0" smtClean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588224" y="2924944"/>
            <a:ext cx="1600361" cy="63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Arial" pitchFamily="34" charset="0"/>
              </a:rPr>
              <a:t>3. Analytical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Arial" pitchFamily="34" charset="0"/>
              </a:rPr>
              <a:t>aspirations </a:t>
            </a:r>
            <a:endParaRPr lang="en-US" sz="2400" dirty="0" smtClean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7507727" y="1745738"/>
            <a:ext cx="1760562" cy="63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Arial" pitchFamily="34" charset="0"/>
              </a:rPr>
              <a:t>5. analytical competitors</a:t>
            </a:r>
            <a:endParaRPr lang="en-US" sz="2400" dirty="0" smtClean="0"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75717" y="2086650"/>
            <a:ext cx="4176464" cy="5966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Arial" pitchFamily="34" charset="0"/>
              </a:rPr>
              <a:t>Intuition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395535" y="3093126"/>
            <a:ext cx="4844355" cy="10559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Arial" pitchFamily="34" charset="0"/>
              </a:rPr>
              <a:t>Vision, infrastructure, senior support, universities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375717" y="4207525"/>
            <a:ext cx="4844355" cy="10559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Arial" pitchFamily="34" charset="0"/>
              </a:rPr>
              <a:t>Insights + embedded analytical processes</a:t>
            </a:r>
          </a:p>
        </p:txBody>
      </p:sp>
    </p:spTree>
    <p:extLst>
      <p:ext uri="{BB962C8B-B14F-4D97-AF65-F5344CB8AC3E}">
        <p14:creationId xmlns:p14="http://schemas.microsoft.com/office/powerpoint/2010/main" val="354888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20" grpId="0"/>
      <p:bldP spid="15" grpId="0"/>
      <p:bldP spid="24" grpId="0"/>
      <p:bldP spid="11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vak 16"/>
          <p:cNvSpPr txBox="1"/>
          <p:nvPr/>
        </p:nvSpPr>
        <p:spPr>
          <a:xfrm>
            <a:off x="179511" y="3933056"/>
            <a:ext cx="2376265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 sz="2000" dirty="0" smtClean="0">
                <a:latin typeface="Arial" pitchFamily="34" charset="0"/>
                <a:cs typeface="Arial" pitchFamily="34" charset="0"/>
              </a:rPr>
              <a:t>Watch out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fgeronde rechthoek 2"/>
          <p:cNvSpPr/>
          <p:nvPr/>
        </p:nvSpPr>
        <p:spPr bwMode="auto">
          <a:xfrm>
            <a:off x="1187624" y="1702904"/>
            <a:ext cx="7416824" cy="21242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Not fundamentally new, but more rational decisions can bring substantial improvements.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Insight by decomposition. </a:t>
            </a:r>
            <a:endParaRPr lang="en-US" sz="2200" dirty="0">
              <a:solidFill>
                <a:srgbClr val="00000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u="sng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Half</a:t>
            </a: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of </a:t>
            </a: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supervision </a:t>
            </a: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activities can be </a:t>
            </a:r>
            <a:r>
              <a:rPr lang="en-US" sz="2200" u="sng" dirty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assisted</a:t>
            </a: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 with </a:t>
            </a: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analytics.</a:t>
            </a:r>
            <a:endParaRPr lang="en-US" sz="2200" dirty="0">
              <a:solidFill>
                <a:srgbClr val="00000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</a:rPr>
              <a:t>Not </a:t>
            </a: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all </a:t>
            </a: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</a:rPr>
              <a:t>techniques have established their added </a:t>
            </a: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value yet. </a:t>
            </a:r>
            <a:endParaRPr lang="en-US" sz="22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179511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Conclusions</a:t>
            </a:r>
          </a:p>
        </p:txBody>
      </p:sp>
      <p:sp>
        <p:nvSpPr>
          <p:cNvPr id="4" name="Afgeronde rechthoek 3"/>
          <p:cNvSpPr/>
          <p:nvPr/>
        </p:nvSpPr>
        <p:spPr bwMode="auto">
          <a:xfrm>
            <a:off x="1691680" y="4185084"/>
            <a:ext cx="7056784" cy="18362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sz="2200" dirty="0">
                <a:solidFill>
                  <a:srgbClr val="000000"/>
                </a:solidFill>
                <a:latin typeface="Calibri Light" panose="020F0302020204030204" pitchFamily="34" charset="0"/>
              </a:rPr>
              <a:t>What is not in, cannot get out. </a:t>
            </a:r>
          </a:p>
          <a:p>
            <a:pPr marL="342900" lvl="0" indent="-342900">
              <a:buFont typeface="+mj-lt"/>
              <a:buAutoNum type="alphaLcPeriod"/>
            </a:pP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Analytics might damage prevention. </a:t>
            </a:r>
            <a:endParaRPr lang="en-US" sz="2200" dirty="0">
              <a:solidFill>
                <a:srgbClr val="000000"/>
              </a:solidFill>
              <a:latin typeface="Calibri Light" panose="020F0302020204030204" pitchFamily="34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en-US" sz="2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No excessive checking of citizens.</a:t>
            </a:r>
            <a:endParaRPr lang="en-US" sz="2200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6685943" cy="4629937"/>
          </a:xfrm>
          <a:prstGeom prst="rect">
            <a:avLst/>
          </a:prstGeom>
        </p:spPr>
      </p:pic>
      <p:sp>
        <p:nvSpPr>
          <p:cNvPr id="10" name="Ovaal 9"/>
          <p:cNvSpPr/>
          <p:nvPr/>
        </p:nvSpPr>
        <p:spPr bwMode="auto">
          <a:xfrm>
            <a:off x="6876256" y="848265"/>
            <a:ext cx="1828775" cy="18722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2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79511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Problem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4543425" y="5113759"/>
            <a:ext cx="4464496" cy="108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1400" dirty="0" smtClean="0"/>
              <a:t>employees</a:t>
            </a:r>
            <a:endParaRPr lang="en-US" sz="1400" dirty="0"/>
          </a:p>
          <a:p>
            <a:r>
              <a:rPr lang="en-US" sz="1400" dirty="0"/>
              <a:t>entrepreneurs (x 1.000)</a:t>
            </a:r>
          </a:p>
          <a:p>
            <a:r>
              <a:rPr lang="en-US" sz="1400" dirty="0"/>
              <a:t>number of income tax returns (x 10.000)</a:t>
            </a:r>
          </a:p>
          <a:p>
            <a:r>
              <a:rPr lang="en-US" sz="1400" dirty="0"/>
              <a:t>amount of paid benefits (x € </a:t>
            </a:r>
            <a:r>
              <a:rPr lang="en-US" sz="1400" dirty="0" smtClean="0"/>
              <a:t>10.000.000)</a:t>
            </a:r>
            <a:endParaRPr lang="en-US" sz="1400" dirty="0"/>
          </a:p>
          <a:p>
            <a:r>
              <a:rPr lang="en-US" sz="1400" dirty="0"/>
              <a:t>number of shipping containers (x </a:t>
            </a:r>
            <a:r>
              <a:rPr lang="en-US" sz="1400" dirty="0" smtClean="0"/>
              <a:t>10.000 TUE)</a:t>
            </a:r>
            <a:endParaRPr lang="en-US" sz="1400" dirty="0"/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 bwMode="auto">
          <a:xfrm>
            <a:off x="1187624" y="1622351"/>
            <a:ext cx="3240360" cy="3240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7" name="Rechthoek 6"/>
          <p:cNvSpPr/>
          <p:nvPr/>
        </p:nvSpPr>
        <p:spPr bwMode="auto">
          <a:xfrm>
            <a:off x="7020272" y="2796952"/>
            <a:ext cx="288032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7020272" y="1334319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3 times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entrepreneurs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7"/>
          <a:stretch/>
        </p:blipFill>
        <p:spPr bwMode="auto">
          <a:xfrm>
            <a:off x="6372200" y="1968227"/>
            <a:ext cx="510133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772" y="2062163"/>
            <a:ext cx="4476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hoek 10"/>
          <p:cNvSpPr/>
          <p:nvPr/>
        </p:nvSpPr>
        <p:spPr bwMode="auto">
          <a:xfrm>
            <a:off x="1187624" y="3212976"/>
            <a:ext cx="216024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164288" y="2911845"/>
            <a:ext cx="226825" cy="1253259"/>
          </a:xfrm>
          <a:prstGeom prst="rect">
            <a:avLst/>
          </a:prstGeom>
          <a:noFill/>
        </p:spPr>
        <p:txBody>
          <a:bodyPr vert="vert" wrap="square" rtlCol="0">
            <a:no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cs typeface="Arial" pitchFamily="34" charset="0"/>
              </a:rPr>
              <a:t># employees</a:t>
            </a:r>
          </a:p>
        </p:txBody>
      </p:sp>
      <p:sp>
        <p:nvSpPr>
          <p:cNvPr id="8" name="Rechthoek 7"/>
          <p:cNvSpPr/>
          <p:nvPr/>
        </p:nvSpPr>
        <p:spPr bwMode="auto">
          <a:xfrm>
            <a:off x="1968724" y="2094012"/>
            <a:ext cx="144016" cy="1691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6" name="Rechthoek 15"/>
          <p:cNvSpPr/>
          <p:nvPr/>
        </p:nvSpPr>
        <p:spPr bwMode="auto">
          <a:xfrm>
            <a:off x="1979712" y="2395736"/>
            <a:ext cx="144016" cy="1691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7" name="Rechthoek 16"/>
          <p:cNvSpPr/>
          <p:nvPr/>
        </p:nvSpPr>
        <p:spPr bwMode="auto">
          <a:xfrm>
            <a:off x="1970187" y="2755776"/>
            <a:ext cx="144016" cy="1691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13" y="2748161"/>
            <a:ext cx="2857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hoek 13"/>
          <p:cNvSpPr/>
          <p:nvPr/>
        </p:nvSpPr>
        <p:spPr>
          <a:xfrm>
            <a:off x="1629197" y="2599045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.</a:t>
            </a:r>
            <a:endParaRPr lang="en-US" dirty="0"/>
          </a:p>
        </p:txBody>
      </p:sp>
      <p:sp>
        <p:nvSpPr>
          <p:cNvPr id="23" name="Rechthoek 22"/>
          <p:cNvSpPr/>
          <p:nvPr/>
        </p:nvSpPr>
        <p:spPr>
          <a:xfrm>
            <a:off x="1644824" y="1939305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.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780" y="2104281"/>
            <a:ext cx="3143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hthoek 24"/>
          <p:cNvSpPr/>
          <p:nvPr/>
        </p:nvSpPr>
        <p:spPr>
          <a:xfrm>
            <a:off x="1625010" y="22863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.</a:t>
            </a:r>
            <a:endParaRPr lang="en-US" dirty="0"/>
          </a:p>
        </p:txBody>
      </p:sp>
      <p:sp>
        <p:nvSpPr>
          <p:cNvPr id="26" name="Rechthoek 25"/>
          <p:cNvSpPr/>
          <p:nvPr/>
        </p:nvSpPr>
        <p:spPr>
          <a:xfrm>
            <a:off x="1619672" y="196445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latin typeface="Arial" pitchFamily="34" charset="0"/>
                <a:cs typeface="Arial" pitchFamily="34" charset="0"/>
              </a:rPr>
              <a:t>.</a:t>
            </a:r>
            <a:endParaRPr lang="en-US" dirty="0"/>
          </a:p>
        </p:txBody>
      </p:sp>
      <p:sp>
        <p:nvSpPr>
          <p:cNvPr id="24" name="Tekstvak 23"/>
          <p:cNvSpPr txBox="1"/>
          <p:nvPr/>
        </p:nvSpPr>
        <p:spPr>
          <a:xfrm>
            <a:off x="2483768" y="1628800"/>
            <a:ext cx="914400" cy="31231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Arial" pitchFamily="34" charset="0"/>
              </a:rPr>
              <a:t>Trends that relate to workload</a:t>
            </a:r>
          </a:p>
        </p:txBody>
      </p:sp>
    </p:spTree>
    <p:extLst>
      <p:ext uri="{BB962C8B-B14F-4D97-AF65-F5344CB8AC3E}">
        <p14:creationId xmlns:p14="http://schemas.microsoft.com/office/powerpoint/2010/main" val="354476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3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79510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Supervision</a:t>
            </a:r>
          </a:p>
        </p:txBody>
      </p:sp>
      <p:grpSp>
        <p:nvGrpSpPr>
          <p:cNvPr id="11" name="Groep 10"/>
          <p:cNvGrpSpPr/>
          <p:nvPr/>
        </p:nvGrpSpPr>
        <p:grpSpPr>
          <a:xfrm>
            <a:off x="3057611" y="3861050"/>
            <a:ext cx="2139219" cy="2467520"/>
            <a:chOff x="183706" y="3553768"/>
            <a:chExt cx="2139219" cy="2467520"/>
          </a:xfrm>
        </p:grpSpPr>
        <p:grpSp>
          <p:nvGrpSpPr>
            <p:cNvPr id="6" name="Groep 5"/>
            <p:cNvGrpSpPr/>
            <p:nvPr/>
          </p:nvGrpSpPr>
          <p:grpSpPr>
            <a:xfrm>
              <a:off x="251520" y="4005064"/>
              <a:ext cx="2071405" cy="2016224"/>
              <a:chOff x="251520" y="4005064"/>
              <a:chExt cx="2071405" cy="2016224"/>
            </a:xfrm>
          </p:grpSpPr>
          <p:sp>
            <p:nvSpPr>
              <p:cNvPr id="22" name="Rechthoek 21"/>
              <p:cNvSpPr/>
              <p:nvPr/>
            </p:nvSpPr>
            <p:spPr bwMode="auto">
              <a:xfrm>
                <a:off x="251520" y="4005064"/>
                <a:ext cx="2071405" cy="168333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arlett" pitchFamily="2" charset="2"/>
                  <a:cs typeface="Arial" charset="0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007" y="4086200"/>
                <a:ext cx="1703164" cy="15107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kstvak 22"/>
              <p:cNvSpPr txBox="1"/>
              <p:nvPr/>
            </p:nvSpPr>
            <p:spPr>
              <a:xfrm>
                <a:off x="755576" y="5708975"/>
                <a:ext cx="914400" cy="312313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cs typeface="Arial" pitchFamily="34" charset="0"/>
                  </a:rPr>
                  <a:t>M</a:t>
                </a:r>
                <a:r>
                  <a:rPr lang="en-US" dirty="0" smtClean="0">
                    <a:latin typeface="Calibri" panose="020F0502020204030204" pitchFamily="34" charset="0"/>
                    <a:cs typeface="Arial" pitchFamily="34" charset="0"/>
                  </a:rPr>
                  <a:t>ore dynamic</a:t>
                </a:r>
              </a:p>
            </p:txBody>
          </p:sp>
        </p:grpSp>
        <p:cxnSp>
          <p:nvCxnSpPr>
            <p:cNvPr id="13" name="Gebogen verbindingslijn 12"/>
            <p:cNvCxnSpPr>
              <a:stCxn id="22" idx="0"/>
            </p:cNvCxnSpPr>
            <p:nvPr/>
          </p:nvCxnSpPr>
          <p:spPr bwMode="auto">
            <a:xfrm rot="16200000" flipV="1">
              <a:off x="509817" y="3227657"/>
              <a:ext cx="451296" cy="1103517"/>
            </a:xfrm>
            <a:prstGeom prst="bentConnector2">
              <a:avLst/>
            </a:prstGeom>
            <a:noFill/>
            <a:ln w="381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7" name="Tekstvak 26"/>
          <p:cNvSpPr txBox="1"/>
          <p:nvPr/>
        </p:nvSpPr>
        <p:spPr>
          <a:xfrm>
            <a:off x="866098" y="2708920"/>
            <a:ext cx="914400" cy="31231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Arial" pitchFamily="34" charset="0"/>
              </a:rPr>
              <a:t>Tax Administration</a:t>
            </a:r>
          </a:p>
        </p:txBody>
      </p:sp>
      <p:grpSp>
        <p:nvGrpSpPr>
          <p:cNvPr id="20" name="Groep 19"/>
          <p:cNvGrpSpPr/>
          <p:nvPr/>
        </p:nvGrpSpPr>
        <p:grpSpPr>
          <a:xfrm>
            <a:off x="3057613" y="2483413"/>
            <a:ext cx="5480713" cy="1683336"/>
            <a:chOff x="3057613" y="2483413"/>
            <a:chExt cx="5480713" cy="1683336"/>
          </a:xfrm>
        </p:grpSpPr>
        <p:grpSp>
          <p:nvGrpSpPr>
            <p:cNvPr id="2" name="Groep 1"/>
            <p:cNvGrpSpPr/>
            <p:nvPr/>
          </p:nvGrpSpPr>
          <p:grpSpPr>
            <a:xfrm>
              <a:off x="6466921" y="2483413"/>
              <a:ext cx="2071405" cy="1683336"/>
              <a:chOff x="6466921" y="2483413"/>
              <a:chExt cx="2071405" cy="1683336"/>
            </a:xfrm>
          </p:grpSpPr>
          <p:sp>
            <p:nvSpPr>
              <p:cNvPr id="43" name="Rechthoek 42"/>
              <p:cNvSpPr/>
              <p:nvPr/>
            </p:nvSpPr>
            <p:spPr bwMode="auto">
              <a:xfrm>
                <a:off x="6466921" y="2483413"/>
                <a:ext cx="2071405" cy="168333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arlett" pitchFamily="2" charset="2"/>
                  <a:cs typeface="Arial" charset="0"/>
                </a:endParaRPr>
              </a:p>
            </p:txBody>
          </p: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2396" b="89776" l="8946" r="99681">
                            <a14:foregroundMark x1="48403" y1="21406" x2="9105" y2="20128"/>
                            <a14:foregroundMark x1="48403" y1="21406" x2="89137" y2="20128"/>
                            <a14:foregroundMark x1="31949" y1="12939" x2="31949" y2="12939"/>
                            <a14:foregroundMark x1="54952" y1="14217" x2="99681" y2="2396"/>
                            <a14:foregroundMark x1="35942" y1="7029" x2="10383" y2="702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7120" y="2518065"/>
                <a:ext cx="1451039" cy="1451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45" name="Gebogen verbindingslijn 44"/>
            <p:cNvCxnSpPr/>
            <p:nvPr/>
          </p:nvCxnSpPr>
          <p:spPr bwMode="auto">
            <a:xfrm rot="10800000" flipV="1">
              <a:off x="3057613" y="3021232"/>
              <a:ext cx="3409308" cy="389755"/>
            </a:xfrm>
            <a:prstGeom prst="bentConnector3">
              <a:avLst>
                <a:gd name="adj1" fmla="val 50000"/>
              </a:avLst>
            </a:prstGeom>
            <a:noFill/>
            <a:ln w="381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Tekstvak 50"/>
            <p:cNvSpPr txBox="1"/>
            <p:nvPr/>
          </p:nvSpPr>
          <p:spPr>
            <a:xfrm>
              <a:off x="6588224" y="3212976"/>
              <a:ext cx="914400" cy="31231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Arial" pitchFamily="34" charset="0"/>
                </a:rPr>
                <a:t>Demanding Citizens</a:t>
              </a:r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47" y="3065950"/>
            <a:ext cx="2493302" cy="9428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44" name="Groep 43"/>
          <p:cNvGrpSpPr/>
          <p:nvPr/>
        </p:nvGrpSpPr>
        <p:grpSpPr>
          <a:xfrm>
            <a:off x="3027151" y="1052736"/>
            <a:ext cx="2101863" cy="2127461"/>
            <a:chOff x="3027151" y="1052736"/>
            <a:chExt cx="2101863" cy="2127461"/>
          </a:xfrm>
        </p:grpSpPr>
        <p:grpSp>
          <p:nvGrpSpPr>
            <p:cNvPr id="21" name="Groep 20"/>
            <p:cNvGrpSpPr/>
            <p:nvPr/>
          </p:nvGrpSpPr>
          <p:grpSpPr>
            <a:xfrm>
              <a:off x="3057609" y="1052736"/>
              <a:ext cx="2071405" cy="1446609"/>
              <a:chOff x="3057609" y="1052736"/>
              <a:chExt cx="2071405" cy="1446609"/>
            </a:xfrm>
          </p:grpSpPr>
          <p:sp>
            <p:nvSpPr>
              <p:cNvPr id="48" name="Rechthoek 47"/>
              <p:cNvSpPr/>
              <p:nvPr/>
            </p:nvSpPr>
            <p:spPr bwMode="auto">
              <a:xfrm>
                <a:off x="3057609" y="1340768"/>
                <a:ext cx="2071405" cy="115857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arlett" pitchFamily="2" charset="2"/>
                  <a:cs typeface="Arial" charset="0"/>
                </a:endParaRPr>
              </a:p>
            </p:txBody>
          </p:sp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8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97281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856" y="1340768"/>
                <a:ext cx="1706415" cy="1158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Tekstvak 51"/>
              <p:cNvSpPr txBox="1"/>
              <p:nvPr/>
            </p:nvSpPr>
            <p:spPr>
              <a:xfrm>
                <a:off x="3347864" y="1052736"/>
                <a:ext cx="914400" cy="312313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dirty="0" smtClean="0">
                    <a:latin typeface="Calibri" panose="020F0502020204030204" pitchFamily="34" charset="0"/>
                    <a:cs typeface="Arial" pitchFamily="34" charset="0"/>
                  </a:rPr>
                  <a:t>Budget Cuts</a:t>
                </a:r>
              </a:p>
            </p:txBody>
          </p:sp>
        </p:grpSp>
        <p:cxnSp>
          <p:nvCxnSpPr>
            <p:cNvPr id="54" name="Gebogen verbindingslijn 53"/>
            <p:cNvCxnSpPr>
              <a:stCxn id="48" idx="2"/>
            </p:cNvCxnSpPr>
            <p:nvPr/>
          </p:nvCxnSpPr>
          <p:spPr bwMode="auto">
            <a:xfrm rot="5400000">
              <a:off x="3219805" y="2306690"/>
              <a:ext cx="680853" cy="1066162"/>
            </a:xfrm>
            <a:prstGeom prst="bentConnector2">
              <a:avLst/>
            </a:prstGeom>
            <a:noFill/>
            <a:ln w="381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5126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556819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4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79510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Solution</a:t>
            </a:r>
          </a:p>
        </p:txBody>
      </p:sp>
      <p:sp>
        <p:nvSpPr>
          <p:cNvPr id="8" name="Ovaal 7"/>
          <p:cNvSpPr/>
          <p:nvPr/>
        </p:nvSpPr>
        <p:spPr bwMode="auto">
          <a:xfrm>
            <a:off x="1188765" y="1124629"/>
            <a:ext cx="6480720" cy="5184805"/>
          </a:xfrm>
          <a:prstGeom prst="ellipse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3563888" y="1988840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600" b="1" dirty="0" smtClean="0">
                <a:latin typeface="RijksoverheidSansHeading" pitchFamily="34" charset="0"/>
                <a:cs typeface="Arial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9339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07504" y="6381328"/>
            <a:ext cx="712177" cy="30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5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179510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Our Journey</a:t>
            </a:r>
          </a:p>
        </p:txBody>
      </p:sp>
      <p:grpSp>
        <p:nvGrpSpPr>
          <p:cNvPr id="19" name="Groep 18"/>
          <p:cNvGrpSpPr/>
          <p:nvPr/>
        </p:nvGrpSpPr>
        <p:grpSpPr>
          <a:xfrm>
            <a:off x="1849795" y="1790816"/>
            <a:ext cx="6970677" cy="2430271"/>
            <a:chOff x="1849795" y="1790816"/>
            <a:chExt cx="6970677" cy="2430271"/>
          </a:xfrm>
        </p:grpSpPr>
        <p:sp>
          <p:nvSpPr>
            <p:cNvPr id="21" name="Rechthoek 20"/>
            <p:cNvSpPr/>
            <p:nvPr/>
          </p:nvSpPr>
          <p:spPr bwMode="auto">
            <a:xfrm>
              <a:off x="1849795" y="2247146"/>
              <a:ext cx="6970677" cy="197394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arlett" pitchFamily="2" charset="2"/>
                <a:cs typeface="Arial" charset="0"/>
              </a:endParaRPr>
            </a:p>
          </p:txBody>
        </p:sp>
        <p:sp>
          <p:nvSpPr>
            <p:cNvPr id="5" name="Rechthoek 4"/>
            <p:cNvSpPr/>
            <p:nvPr/>
          </p:nvSpPr>
          <p:spPr>
            <a:xfrm>
              <a:off x="2278758" y="2438888"/>
              <a:ext cx="20617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A-n-a-l-y-t-</a:t>
              </a:r>
              <a:r>
                <a:rPr lang="en-US" sz="2400" dirty="0" err="1" smtClean="0">
                  <a:latin typeface="Calibri" panose="020F0502020204030204" pitchFamily="34" charset="0"/>
                  <a:cs typeface="Arial" pitchFamily="34" charset="0"/>
                </a:rPr>
                <a:t>i</a:t>
              </a:r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-c-s</a:t>
              </a:r>
              <a:endParaRPr lang="en-US" dirty="0">
                <a:latin typeface="Calibri" panose="020F0502020204030204" pitchFamily="34" charset="0"/>
                <a:cs typeface="Arial" pitchFamily="34" charset="0"/>
              </a:endParaRPr>
            </a:p>
          </p:txBody>
        </p:sp>
        <p:sp>
          <p:nvSpPr>
            <p:cNvPr id="7" name="Rechthoek 6"/>
            <p:cNvSpPr/>
            <p:nvPr/>
          </p:nvSpPr>
          <p:spPr>
            <a:xfrm>
              <a:off x="5766557" y="2294872"/>
              <a:ext cx="258115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Calibri" panose="020F0502020204030204" pitchFamily="34" charset="0"/>
                  <a:cs typeface="Arial" pitchFamily="34" charset="0"/>
                </a:rPr>
                <a:t>T-a-x-p-a-y-e-r </a:t>
              </a:r>
              <a:endParaRPr lang="en-US" sz="2400" dirty="0" smtClean="0">
                <a:latin typeface="Calibri" panose="020F0502020204030204" pitchFamily="34" charset="0"/>
                <a:cs typeface="Arial" pitchFamily="34" charset="0"/>
              </a:endParaRPr>
            </a:p>
            <a:p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S-u-p-e-r-v-</a:t>
              </a:r>
              <a:r>
                <a:rPr lang="en-US" sz="2400" dirty="0" err="1" smtClean="0">
                  <a:latin typeface="Calibri" panose="020F0502020204030204" pitchFamily="34" charset="0"/>
                  <a:cs typeface="Arial" pitchFamily="34" charset="0"/>
                </a:rPr>
                <a:t>i</a:t>
              </a:r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-s-</a:t>
              </a:r>
              <a:r>
                <a:rPr lang="en-US" sz="2400" dirty="0" err="1" smtClean="0">
                  <a:latin typeface="Calibri" panose="020F0502020204030204" pitchFamily="34" charset="0"/>
                  <a:cs typeface="Arial" pitchFamily="34" charset="0"/>
                </a:rPr>
                <a:t>i</a:t>
              </a:r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-o-n</a:t>
              </a:r>
              <a:endParaRPr lang="en-US" sz="2400" dirty="0">
                <a:latin typeface="Calibri" panose="020F0502020204030204" pitchFamily="34" charset="0"/>
                <a:cs typeface="Arial" pitchFamily="34" charset="0"/>
              </a:endParaRPr>
            </a:p>
          </p:txBody>
        </p:sp>
        <p:pic>
          <p:nvPicPr>
            <p:cNvPr id="2052" name="Picture 4" descr="http://www.ministryinsights.com/wp-content/uploads/2014/08/DC4SP+Puzzle+Pieces-memoriesoflonda.png">
              <a:hlinkClick r:id="rId3"/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38" b="15109"/>
            <a:stretch/>
          </p:blipFill>
          <p:spPr bwMode="auto">
            <a:xfrm>
              <a:off x="4499992" y="3230976"/>
              <a:ext cx="2035778" cy="990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Rechte verbindingslijn 12"/>
            <p:cNvCxnSpPr/>
            <p:nvPr/>
          </p:nvCxnSpPr>
          <p:spPr bwMode="auto">
            <a:xfrm>
              <a:off x="5609668" y="2247145"/>
              <a:ext cx="6448" cy="878724"/>
            </a:xfrm>
            <a:prstGeom prst="line">
              <a:avLst/>
            </a:prstGeom>
            <a:noFill/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18" name="Rechteraccolade 17"/>
            <p:cNvSpPr/>
            <p:nvPr/>
          </p:nvSpPr>
          <p:spPr bwMode="auto">
            <a:xfrm rot="5400000">
              <a:off x="5382091" y="1124741"/>
              <a:ext cx="468050" cy="4248472"/>
            </a:xfrm>
            <a:prstGeom prst="rightBrace">
              <a:avLst/>
            </a:prstGeom>
            <a:noFill/>
            <a:ln w="381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1893058" y="1790816"/>
              <a:ext cx="1247474" cy="31231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Theoretical</a:t>
              </a:r>
            </a:p>
          </p:txBody>
        </p:sp>
      </p:grpSp>
      <p:grpSp>
        <p:nvGrpSpPr>
          <p:cNvPr id="4" name="Groep 3"/>
          <p:cNvGrpSpPr/>
          <p:nvPr/>
        </p:nvGrpSpPr>
        <p:grpSpPr>
          <a:xfrm>
            <a:off x="1893058" y="4351949"/>
            <a:ext cx="6970677" cy="1728192"/>
            <a:chOff x="1893058" y="4351949"/>
            <a:chExt cx="6970677" cy="1728192"/>
          </a:xfrm>
        </p:grpSpPr>
        <p:sp>
          <p:nvSpPr>
            <p:cNvPr id="44" name="Rechthoek 43"/>
            <p:cNvSpPr/>
            <p:nvPr/>
          </p:nvSpPr>
          <p:spPr bwMode="auto">
            <a:xfrm>
              <a:off x="1893058" y="4783998"/>
              <a:ext cx="6970677" cy="12961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arlett" pitchFamily="2" charset="2"/>
                <a:cs typeface="Arial" charset="0"/>
              </a:endParaRPr>
            </a:p>
          </p:txBody>
        </p:sp>
        <p:sp>
          <p:nvSpPr>
            <p:cNvPr id="41" name="Tekstvak 40"/>
            <p:cNvSpPr txBox="1"/>
            <p:nvPr/>
          </p:nvSpPr>
          <p:spPr>
            <a:xfrm>
              <a:off x="1936321" y="4351949"/>
              <a:ext cx="1616259" cy="312313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en-US" sz="2400" dirty="0" smtClean="0">
                  <a:latin typeface="Calibri" panose="020F0502020204030204" pitchFamily="34" charset="0"/>
                  <a:cs typeface="Arial" pitchFamily="34" charset="0"/>
                </a:rPr>
                <a:t>Practical</a:t>
              </a:r>
            </a:p>
          </p:txBody>
        </p:sp>
      </p:grpSp>
      <p:sp>
        <p:nvSpPr>
          <p:cNvPr id="33" name="Rechthoek 32"/>
          <p:cNvSpPr/>
          <p:nvPr/>
        </p:nvSpPr>
        <p:spPr>
          <a:xfrm>
            <a:off x="2195736" y="4907260"/>
            <a:ext cx="3276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 smtClean="0">
                <a:latin typeface="Calibri" panose="020F0502020204030204" pitchFamily="34" charset="0"/>
                <a:cs typeface="Arial" pitchFamily="34" charset="0"/>
              </a:rPr>
              <a:t>Risk </a:t>
            </a:r>
            <a:r>
              <a:rPr lang="en-US" sz="2400" dirty="0" smtClean="0">
                <a:latin typeface="Calibri" panose="020F0502020204030204" pitchFamily="34" charset="0"/>
                <a:cs typeface="Arial" pitchFamily="34" charset="0"/>
              </a:rPr>
              <a:t>Model BTW (VAT)</a:t>
            </a:r>
          </a:p>
        </p:txBody>
      </p:sp>
      <p:cxnSp>
        <p:nvCxnSpPr>
          <p:cNvPr id="17" name="Rechte verbindingslijn 16"/>
          <p:cNvCxnSpPr/>
          <p:nvPr/>
        </p:nvCxnSpPr>
        <p:spPr bwMode="auto">
          <a:xfrm flipV="1">
            <a:off x="179510" y="1772587"/>
            <a:ext cx="8640962" cy="18229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18783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z="800" smtClean="0">
                <a:solidFill>
                  <a:srgbClr val="000000"/>
                </a:solidFill>
              </a:rPr>
              <a:pPr/>
              <a:t>6</a:t>
            </a:fld>
            <a:endParaRPr lang="nl-NL" altLang="nl-NL" sz="800" smtClean="0">
              <a:solidFill>
                <a:srgbClr val="000000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179511" y="1196752"/>
            <a:ext cx="4357354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Analytics develops… </a:t>
            </a:r>
          </a:p>
        </p:txBody>
      </p:sp>
      <p:sp>
        <p:nvSpPr>
          <p:cNvPr id="17" name="Rechthoek 16"/>
          <p:cNvSpPr/>
          <p:nvPr/>
        </p:nvSpPr>
        <p:spPr bwMode="auto">
          <a:xfrm>
            <a:off x="7308304" y="1052736"/>
            <a:ext cx="1835696" cy="525658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7308304" y="1071786"/>
            <a:ext cx="1835696" cy="52565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19" name="AutoShape 2" descr="Afbeeldingsresultaat voor clusterin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6" name="Afgeronde rechthoek 35"/>
          <p:cNvSpPr/>
          <p:nvPr/>
        </p:nvSpPr>
        <p:spPr bwMode="auto">
          <a:xfrm>
            <a:off x="574118" y="2017552"/>
            <a:ext cx="1646932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Descriptive Statistics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2853929" y="1988112"/>
            <a:ext cx="1682936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Hypothesis Testing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sp>
        <p:nvSpPr>
          <p:cNvPr id="38" name="Afgeronde rechthoek 37"/>
          <p:cNvSpPr/>
          <p:nvPr/>
        </p:nvSpPr>
        <p:spPr bwMode="auto">
          <a:xfrm>
            <a:off x="5169744" y="1988112"/>
            <a:ext cx="1958540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Experimental Design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grpSp>
        <p:nvGrpSpPr>
          <p:cNvPr id="22" name="Groep 21"/>
          <p:cNvGrpSpPr/>
          <p:nvPr/>
        </p:nvGrpSpPr>
        <p:grpSpPr>
          <a:xfrm>
            <a:off x="3923927" y="2646193"/>
            <a:ext cx="5811250" cy="2294975"/>
            <a:chOff x="3923927" y="2646193"/>
            <a:chExt cx="5811250" cy="2294975"/>
          </a:xfrm>
        </p:grpSpPr>
        <p:pic>
          <p:nvPicPr>
            <p:cNvPr id="41" name="Picture 8" descr="https://upload.wikimedia.org/wikipedia/commons/thumb/b/b7/SLINK-Gaussian-data.svg/186px-SLINK-Gaussian-data.svg.png">
              <a:hlinkClick r:id="rId3"/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1" b="19880"/>
            <a:stretch/>
          </p:blipFill>
          <p:spPr bwMode="auto">
            <a:xfrm>
              <a:off x="7380312" y="2646193"/>
              <a:ext cx="2354865" cy="229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Afgeronde rechthoek 34"/>
            <p:cNvSpPr/>
            <p:nvPr/>
          </p:nvSpPr>
          <p:spPr bwMode="auto">
            <a:xfrm>
              <a:off x="3923927" y="3428636"/>
              <a:ext cx="1391307" cy="898828"/>
            </a:xfrm>
            <a:prstGeom prst="roundRect">
              <a:avLst/>
            </a:prstGeom>
            <a:ln>
              <a:solidFill>
                <a:schemeClr val="accent3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solidFill>
                    <a:srgbClr val="000000"/>
                  </a:solidFill>
                  <a:latin typeface="RijksoverheidSansHeading" pitchFamily="34" charset="0"/>
                  <a:cs typeface="Arial" charset="0"/>
                </a:rPr>
                <a:t>Cluster Analysis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ijksoverheidSansHeading" pitchFamily="34" charset="0"/>
                <a:cs typeface="Arial" charset="0"/>
              </a:endParaRPr>
            </a:p>
          </p:txBody>
        </p:sp>
      </p:grpSp>
      <p:sp>
        <p:nvSpPr>
          <p:cNvPr id="39" name="Afgeronde rechthoek 38"/>
          <p:cNvSpPr/>
          <p:nvPr/>
        </p:nvSpPr>
        <p:spPr bwMode="auto">
          <a:xfrm>
            <a:off x="563402" y="3428636"/>
            <a:ext cx="1399530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Predictive Modelling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2117482" y="1484784"/>
            <a:ext cx="6909711" cy="2829616"/>
            <a:chOff x="2117482" y="1484784"/>
            <a:chExt cx="6909711" cy="2829616"/>
          </a:xfrm>
        </p:grpSpPr>
        <p:pic>
          <p:nvPicPr>
            <p:cNvPr id="44" name="Picture 11" descr="http://www.seos-project.eu/modules/timeseries/images/Seaice78_08.png">
              <a:hlinkClick r:id="rId6"/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duotone>
                <a:prstClr val="black"/>
                <a:schemeClr val="tx2">
                  <a:lumMod val="20000"/>
                  <a:lumOff val="8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11" t="14337" r="3789" b="13608"/>
            <a:stretch/>
          </p:blipFill>
          <p:spPr bwMode="auto">
            <a:xfrm>
              <a:off x="7413857" y="1484784"/>
              <a:ext cx="1613336" cy="1019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Afgeronde rechthoek 44"/>
            <p:cNvSpPr/>
            <p:nvPr/>
          </p:nvSpPr>
          <p:spPr bwMode="auto">
            <a:xfrm>
              <a:off x="2117482" y="3415572"/>
              <a:ext cx="1685170" cy="898828"/>
            </a:xfrm>
            <a:prstGeom prst="roundRect">
              <a:avLst/>
            </a:prstGeom>
            <a:ln>
              <a:solidFill>
                <a:schemeClr val="accent3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solidFill>
                    <a:srgbClr val="000000"/>
                  </a:solidFill>
                  <a:latin typeface="RijksoverheidSansHeading" pitchFamily="34" charset="0"/>
                  <a:cs typeface="Arial" charset="0"/>
                </a:rPr>
                <a:t>Time Series Analysis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ijksoverheidSansHeading" pitchFamily="34" charset="0"/>
                <a:cs typeface="Arial" charset="0"/>
              </a:endParaRPr>
            </a:p>
          </p:txBody>
        </p:sp>
      </p:grpSp>
      <p:sp>
        <p:nvSpPr>
          <p:cNvPr id="47" name="Afgeronde rechthoek 46"/>
          <p:cNvSpPr/>
          <p:nvPr/>
        </p:nvSpPr>
        <p:spPr bwMode="auto">
          <a:xfrm>
            <a:off x="5607124" y="3415572"/>
            <a:ext cx="1492808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Anomaly Detection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sp>
        <p:nvSpPr>
          <p:cNvPr id="40" name="Afgeronde rechthoek 39"/>
          <p:cNvSpPr/>
          <p:nvPr/>
        </p:nvSpPr>
        <p:spPr bwMode="auto">
          <a:xfrm>
            <a:off x="589881" y="4834428"/>
            <a:ext cx="1965895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Mining new Data Sources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grpSp>
        <p:nvGrpSpPr>
          <p:cNvPr id="2" name="Groep 1"/>
          <p:cNvGrpSpPr/>
          <p:nvPr/>
        </p:nvGrpSpPr>
        <p:grpSpPr>
          <a:xfrm>
            <a:off x="3100872" y="4834428"/>
            <a:ext cx="5699062" cy="1206072"/>
            <a:chOff x="3100872" y="4834428"/>
            <a:chExt cx="5699062" cy="1206072"/>
          </a:xfrm>
        </p:grpSpPr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tx2">
                  <a:lumMod val="20000"/>
                  <a:lumOff val="80000"/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5137801"/>
              <a:ext cx="1203598" cy="90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6" name="Afgeronde rechthoek 45"/>
            <p:cNvSpPr/>
            <p:nvPr/>
          </p:nvSpPr>
          <p:spPr bwMode="auto">
            <a:xfrm>
              <a:off x="3100872" y="4834428"/>
              <a:ext cx="1492808" cy="898828"/>
            </a:xfrm>
            <a:prstGeom prst="roundRect">
              <a:avLst/>
            </a:prstGeom>
            <a:ln>
              <a:solidFill>
                <a:schemeClr val="accent3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solidFill>
                    <a:srgbClr val="000000"/>
                  </a:solidFill>
                  <a:latin typeface="RijksoverheidSansHeading" pitchFamily="34" charset="0"/>
                  <a:cs typeface="Arial" charset="0"/>
                </a:rPr>
                <a:t>Network Analysis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ijksoverheidSansHeading" pitchFamily="34" charset="0"/>
                <a:cs typeface="Arial" charset="0"/>
              </a:endParaRPr>
            </a:p>
          </p:txBody>
        </p:sp>
      </p:grpSp>
      <p:sp>
        <p:nvSpPr>
          <p:cNvPr id="48" name="Afgeronde rechthoek 47"/>
          <p:cNvSpPr/>
          <p:nvPr/>
        </p:nvSpPr>
        <p:spPr bwMode="auto">
          <a:xfrm>
            <a:off x="5004048" y="4803968"/>
            <a:ext cx="2055094" cy="898828"/>
          </a:xfrm>
          <a:prstGeom prst="roundRect">
            <a:avLst/>
          </a:prstGeom>
          <a:ln>
            <a:solidFill>
              <a:schemeClr val="accent3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Techniques from Marketing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6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7" grpId="0" animBg="1"/>
      <p:bldP spid="40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7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sp>
        <p:nvSpPr>
          <p:cNvPr id="4" name="Afgeronde rechthoek 3"/>
          <p:cNvSpPr/>
          <p:nvPr/>
        </p:nvSpPr>
        <p:spPr bwMode="auto">
          <a:xfrm>
            <a:off x="539552" y="2089709"/>
            <a:ext cx="2592288" cy="95449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Marlett" pitchFamily="2" charset="2"/>
              <a:cs typeface="Arial" charset="0"/>
            </a:endParaRPr>
          </a:p>
        </p:txBody>
      </p:sp>
      <p:sp>
        <p:nvSpPr>
          <p:cNvPr id="54" name="Tekstvak 53"/>
          <p:cNvSpPr txBox="1"/>
          <p:nvPr/>
        </p:nvSpPr>
        <p:spPr>
          <a:xfrm>
            <a:off x="179510" y="1196523"/>
            <a:ext cx="8640962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Taxpayer Supervision     </a:t>
            </a:r>
            <a:r>
              <a:rPr lang="en-US" sz="2800" b="1" dirty="0" smtClean="0">
                <a:latin typeface="Calibri"/>
                <a:cs typeface="Arial" pitchFamily="34" charset="0"/>
              </a:rPr>
              <a:t>―</a:t>
            </a:r>
            <a:r>
              <a:rPr lang="en-US" sz="2800" b="1" dirty="0">
                <a:latin typeface="RijksoverheidSansHeading" pitchFamily="34" charset="0"/>
                <a:cs typeface="Arial" pitchFamily="34" charset="0"/>
              </a:rPr>
              <a:t>	</a:t>
            </a:r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     Limited </a:t>
            </a:r>
            <a:r>
              <a:rPr lang="en-US" sz="2800" b="1" dirty="0">
                <a:latin typeface="RijksoverheidSansHeading" pitchFamily="34" charset="0"/>
                <a:cs typeface="Arial" pitchFamily="34" charset="0"/>
              </a:rPr>
              <a:t>Resources</a:t>
            </a:r>
            <a:endParaRPr lang="en-US" sz="2800" b="1" dirty="0" smtClean="0">
              <a:latin typeface="RijksoverheidSansHeading" pitchFamily="34" charset="0"/>
              <a:cs typeface="Arial" pitchFamily="34" charset="0"/>
            </a:endParaRPr>
          </a:p>
        </p:txBody>
      </p:sp>
      <p:sp>
        <p:nvSpPr>
          <p:cNvPr id="45" name="Tekstvak 44"/>
          <p:cNvSpPr txBox="1"/>
          <p:nvPr/>
        </p:nvSpPr>
        <p:spPr>
          <a:xfrm>
            <a:off x="334219" y="3766299"/>
            <a:ext cx="2088232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RijksoverheidSansHeading"/>
              </a:rPr>
              <a:t>3. </a:t>
            </a:r>
            <a:r>
              <a:rPr lang="en-US" sz="2000" dirty="0">
                <a:latin typeface="RijksoverheidSansHeading"/>
              </a:rPr>
              <a:t>prioritization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34219" y="1950629"/>
            <a:ext cx="3013645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RijksoverheidSansHeading"/>
              </a:rPr>
              <a:t>1. risk </a:t>
            </a:r>
            <a:r>
              <a:rPr lang="en-US" sz="2000" dirty="0">
                <a:latin typeface="RijksoverheidSansHeading"/>
              </a:rPr>
              <a:t>identification </a:t>
            </a:r>
            <a:endParaRPr lang="en-US" sz="2000" dirty="0" smtClean="0">
              <a:latin typeface="RijksoverheidSansHeading"/>
              <a:cs typeface="Arial" pitchFamily="34" charset="0"/>
            </a:endParaRPr>
          </a:p>
        </p:txBody>
      </p:sp>
      <p:sp>
        <p:nvSpPr>
          <p:cNvPr id="53" name="Tekstvak 52"/>
          <p:cNvSpPr txBox="1"/>
          <p:nvPr/>
        </p:nvSpPr>
        <p:spPr>
          <a:xfrm>
            <a:off x="334219" y="5581969"/>
            <a:ext cx="180020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 smtClean="0">
                <a:latin typeface="RijksoverheidSansHeading"/>
              </a:rPr>
              <a:t>5</a:t>
            </a:r>
            <a:r>
              <a:rPr lang="en-US" sz="2000" dirty="0">
                <a:latin typeface="RijksoverheidSansHeading"/>
              </a:rPr>
              <a:t>. evaluation</a:t>
            </a:r>
          </a:p>
        </p:txBody>
      </p:sp>
      <p:sp>
        <p:nvSpPr>
          <p:cNvPr id="42" name="Tekstvak 41"/>
          <p:cNvSpPr txBox="1"/>
          <p:nvPr/>
        </p:nvSpPr>
        <p:spPr>
          <a:xfrm>
            <a:off x="334219" y="2858464"/>
            <a:ext cx="2088232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nl-NL"/>
            </a:defPPr>
            <a:lvl1pPr>
              <a:defRPr sz="2000">
                <a:latin typeface="RijksoverheidSansHeading"/>
              </a:defRPr>
            </a:lvl1pPr>
          </a:lstStyle>
          <a:p>
            <a:r>
              <a:rPr lang="en-US" dirty="0"/>
              <a:t>2. risk analysis </a:t>
            </a:r>
          </a:p>
        </p:txBody>
      </p:sp>
      <p:sp>
        <p:nvSpPr>
          <p:cNvPr id="47" name="Tekstvak 46"/>
          <p:cNvSpPr txBox="1"/>
          <p:nvPr/>
        </p:nvSpPr>
        <p:spPr>
          <a:xfrm>
            <a:off x="334219" y="4674134"/>
            <a:ext cx="2617601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dirty="0">
                <a:latin typeface="RijksoverheidSansHeading"/>
              </a:rPr>
              <a:t>4. treatment</a:t>
            </a:r>
          </a:p>
        </p:txBody>
      </p:sp>
      <p:pic>
        <p:nvPicPr>
          <p:cNvPr id="48" name="Afbeelding 47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77" y="1949401"/>
            <a:ext cx="3927871" cy="39278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Ovaal 10"/>
          <p:cNvSpPr/>
          <p:nvPr/>
        </p:nvSpPr>
        <p:spPr bwMode="auto">
          <a:xfrm>
            <a:off x="1846387" y="4221088"/>
            <a:ext cx="1429469" cy="1281138"/>
          </a:xfrm>
          <a:prstGeom prst="ellips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Repres-sion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2" name="Ovaal 11"/>
          <p:cNvSpPr/>
          <p:nvPr/>
        </p:nvSpPr>
        <p:spPr bwMode="auto">
          <a:xfrm>
            <a:off x="2951821" y="4437112"/>
            <a:ext cx="1548170" cy="1281138"/>
          </a:xfrm>
          <a:prstGeom prst="ellipse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Pre-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vention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9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" grpId="0"/>
      <p:bldP spid="53" grpId="0"/>
      <p:bldP spid="42" grpId="0"/>
      <p:bldP spid="47" grpId="0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866483D8-5328-4AE0-B72E-A123654239C5}" type="slidenum">
              <a:rPr lang="nl-NL" altLang="nl-NL" smtClean="0">
                <a:solidFill>
                  <a:srgbClr val="000000"/>
                </a:solidFill>
              </a:rPr>
              <a:pPr/>
              <a:t>8</a:t>
            </a:fld>
            <a:endParaRPr lang="nl-NL" altLang="nl-NL" smtClean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008" y="1788568"/>
            <a:ext cx="6859488" cy="434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179511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Linking</a:t>
            </a:r>
          </a:p>
        </p:txBody>
      </p:sp>
      <p:grpSp>
        <p:nvGrpSpPr>
          <p:cNvPr id="5" name="Groep 4"/>
          <p:cNvGrpSpPr/>
          <p:nvPr/>
        </p:nvGrpSpPr>
        <p:grpSpPr>
          <a:xfrm>
            <a:off x="36116" y="3501008"/>
            <a:ext cx="2032880" cy="3356992"/>
            <a:chOff x="36116" y="3501008"/>
            <a:chExt cx="2032880" cy="3456384"/>
          </a:xfrm>
        </p:grpSpPr>
        <p:sp>
          <p:nvSpPr>
            <p:cNvPr id="10" name="Afgeronde rechthoek 9"/>
            <p:cNvSpPr/>
            <p:nvPr/>
          </p:nvSpPr>
          <p:spPr bwMode="auto">
            <a:xfrm>
              <a:off x="36116" y="4336058"/>
              <a:ext cx="1619672" cy="198025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rgbClr val="000000"/>
                  </a:solidFill>
                  <a:latin typeface="RijksoverheidSansHeading" pitchFamily="34" charset="0"/>
                  <a:cs typeface="Arial" charset="0"/>
                </a:rPr>
                <a:t>50% activities can be supported:</a:t>
              </a: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RijksoverheidSansHeading" pitchFamily="34" charset="0"/>
                  <a:cs typeface="Arial" charset="0"/>
                </a:rPr>
                <a:t>Not only analytics</a:t>
              </a:r>
            </a:p>
            <a:p>
              <a:pPr marL="285750" marR="0" indent="-28575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nl-NL" sz="1600" dirty="0" smtClean="0">
                  <a:solidFill>
                    <a:srgbClr val="000000"/>
                  </a:solidFill>
                  <a:latin typeface="RijksoverheidSansHeading" pitchFamily="34" charset="0"/>
                  <a:cs typeface="Arial" charset="0"/>
                </a:rPr>
                <a:t>Analytics has impact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ijksoverheidSansHeading" pitchFamily="34" charset="0"/>
                <a:cs typeface="Arial" charset="0"/>
              </a:endParaRPr>
            </a:p>
          </p:txBody>
        </p:sp>
        <p:sp>
          <p:nvSpPr>
            <p:cNvPr id="3" name="Linkeraccolade 2"/>
            <p:cNvSpPr/>
            <p:nvPr/>
          </p:nvSpPr>
          <p:spPr bwMode="auto">
            <a:xfrm>
              <a:off x="1619672" y="3501008"/>
              <a:ext cx="449324" cy="3456384"/>
            </a:xfrm>
            <a:prstGeom prst="lef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Afgeronde rechthoek 24"/>
          <p:cNvSpPr/>
          <p:nvPr/>
        </p:nvSpPr>
        <p:spPr bwMode="auto">
          <a:xfrm>
            <a:off x="5939172" y="4336058"/>
            <a:ext cx="1512168" cy="127593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0000"/>
                </a:solidFill>
                <a:latin typeface="RijksoverheidSansHeading" pitchFamily="34" charset="0"/>
                <a:cs typeface="Arial" charset="0"/>
              </a:rPr>
              <a:t>It is almost always a mix of expert knowledge and analytics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ijksoverheidSansHeading" pitchFamily="34" charset="0"/>
              <a:cs typeface="Arial" charset="0"/>
            </a:endParaRPr>
          </a:p>
        </p:txBody>
      </p:sp>
      <p:grpSp>
        <p:nvGrpSpPr>
          <p:cNvPr id="7" name="Groep 6"/>
          <p:cNvGrpSpPr/>
          <p:nvPr/>
        </p:nvGrpSpPr>
        <p:grpSpPr>
          <a:xfrm>
            <a:off x="7269272" y="2844915"/>
            <a:ext cx="1674186" cy="2097211"/>
            <a:chOff x="7269272" y="2844915"/>
            <a:chExt cx="1674186" cy="2097211"/>
          </a:xfrm>
        </p:grpSpPr>
        <p:grpSp>
          <p:nvGrpSpPr>
            <p:cNvPr id="22" name="Groep 21"/>
            <p:cNvGrpSpPr/>
            <p:nvPr/>
          </p:nvGrpSpPr>
          <p:grpSpPr>
            <a:xfrm>
              <a:off x="7269272" y="2844915"/>
              <a:ext cx="1674186" cy="2097211"/>
              <a:chOff x="7269272" y="2844915"/>
              <a:chExt cx="1674186" cy="2097211"/>
            </a:xfrm>
          </p:grpSpPr>
          <p:sp>
            <p:nvSpPr>
              <p:cNvPr id="6" name="Rechthoek 5"/>
              <p:cNvSpPr/>
              <p:nvPr/>
            </p:nvSpPr>
            <p:spPr bwMode="auto">
              <a:xfrm rot="16200000">
                <a:off x="8673428" y="4672096"/>
                <a:ext cx="216024" cy="324036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Marlett" pitchFamily="2" charset="2"/>
                  <a:cs typeface="Arial" charset="0"/>
                </a:endParaRPr>
              </a:p>
            </p:txBody>
          </p:sp>
          <p:cxnSp>
            <p:nvCxnSpPr>
              <p:cNvPr id="4" name="Gebogen verbindingslijn 3"/>
              <p:cNvCxnSpPr>
                <a:stCxn id="6" idx="2"/>
                <a:endCxn id="11" idx="3"/>
              </p:cNvCxnSpPr>
              <p:nvPr/>
            </p:nvCxnSpPr>
            <p:spPr bwMode="auto">
              <a:xfrm flipH="1" flipV="1">
                <a:off x="8781440" y="3501008"/>
                <a:ext cx="162018" cy="1333106"/>
              </a:xfrm>
              <a:prstGeom prst="bentConnector3">
                <a:avLst>
                  <a:gd name="adj1" fmla="val -107762"/>
                </a:avLst>
              </a:prstGeom>
              <a:noFill/>
              <a:ln w="9525" cap="flat" cmpd="sng" algn="ctr">
                <a:solidFill>
                  <a:schemeClr val="tx2">
                    <a:lumMod val="5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1" name="Afgeronde rechthoek 10"/>
              <p:cNvSpPr/>
              <p:nvPr/>
            </p:nvSpPr>
            <p:spPr bwMode="auto">
              <a:xfrm>
                <a:off x="7269272" y="2844915"/>
                <a:ext cx="1512168" cy="1312186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solidFill>
                      <a:srgbClr val="000000"/>
                    </a:solidFill>
                    <a:latin typeface="RijksoverheidSansHeading" pitchFamily="34" charset="0"/>
                    <a:cs typeface="Arial" charset="0"/>
                  </a:rPr>
                  <a:t>Some applications have to prove their value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RijksoverheidSansHeading" pitchFamily="34" charset="0"/>
                  <a:cs typeface="Arial" charset="0"/>
                </a:endParaRPr>
              </a:p>
            </p:txBody>
          </p:sp>
        </p:grpSp>
        <p:pic>
          <p:nvPicPr>
            <p:cNvPr id="17" name="Afbeelding 16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6381" y="3740834"/>
              <a:ext cx="355659" cy="3556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552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13886-D28C-47A1-B5A6-913ED66C38CC}" type="slidenum">
              <a:rPr lang="nl-NL" smtClean="0">
                <a:solidFill>
                  <a:srgbClr val="000000"/>
                </a:solidFill>
              </a:rPr>
              <a:pPr/>
              <a:t>9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84369"/>
            <a:ext cx="5110008" cy="158277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ekstvak 15"/>
          <p:cNvSpPr txBox="1"/>
          <p:nvPr/>
        </p:nvSpPr>
        <p:spPr>
          <a:xfrm>
            <a:off x="179511" y="1196523"/>
            <a:ext cx="3528393" cy="5760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 sz="2800" b="1" dirty="0" smtClean="0">
                <a:latin typeface="RijksoverheidSansHeading" pitchFamily="34" charset="0"/>
                <a:cs typeface="Arial" pitchFamily="34" charset="0"/>
              </a:rPr>
              <a:t>Value </a:t>
            </a:r>
            <a:r>
              <a:rPr lang="en-US" sz="2800" b="1" dirty="0" smtClean="0">
                <a:latin typeface="RijksoverheidSansHeading" pitchFamily="34" charset="0"/>
                <a:cs typeface="Arial" pitchFamily="34" charset="0"/>
              </a:rPr>
              <a:t>Delivered</a:t>
            </a:r>
          </a:p>
        </p:txBody>
      </p:sp>
      <p:sp>
        <p:nvSpPr>
          <p:cNvPr id="17" name="Ovaal 16"/>
          <p:cNvSpPr/>
          <p:nvPr/>
        </p:nvSpPr>
        <p:spPr bwMode="auto">
          <a:xfrm>
            <a:off x="683568" y="3933056"/>
            <a:ext cx="1944216" cy="18722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Doubled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dirty="0" smtClean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Effect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in numbers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8" name="Ovaal 17"/>
          <p:cNvSpPr/>
          <p:nvPr/>
        </p:nvSpPr>
        <p:spPr bwMode="auto">
          <a:xfrm>
            <a:off x="2080320" y="5121188"/>
            <a:ext cx="1440160" cy="1368152"/>
          </a:xfrm>
          <a:prstGeom prst="ellipse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Half value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9" name="Ovaal 18"/>
          <p:cNvSpPr/>
          <p:nvPr/>
        </p:nvSpPr>
        <p:spPr bwMode="auto">
          <a:xfrm>
            <a:off x="3203848" y="4085456"/>
            <a:ext cx="2520280" cy="2151856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Substantial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Improved</a:t>
            </a:r>
            <a:r>
              <a:rPr kumimoji="0" lang="en-US" sz="2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charset="0"/>
              </a:rPr>
              <a:t> Effect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59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1_Titelpagina zonder afbeelding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Marlett" pitchFamily="2" charset="2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Marlett" pitchFamily="2" charset="2"/>
            <a:cs typeface="Arial" charset="0"/>
          </a:defRPr>
        </a:defPPr>
      </a:lstStyle>
    </a:lnDef>
  </a:objectDefaults>
  <a:extraClrSchemeLst>
    <a:extraClrScheme>
      <a:clrScheme name="Titelpagina zonder afbeelding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pagina zonder afbeelding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pagina zonder afbeelding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kstpagina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Marlett" pitchFamily="2" charset="2"/>
            <a:cs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2">
              <a:lumMod val="50000"/>
            </a:schemeClr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square" rtlCol="0">
        <a:noAutofit/>
      </a:bodyPr>
      <a:lstStyle>
        <a:defPPr>
          <a:defRPr sz="16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5_Standaardontwerp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kstpagina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Marlett" pitchFamily="2" charset="2"/>
            <a:cs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2">
              <a:lumMod val="50000"/>
            </a:schemeClr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square" rtlCol="0">
        <a:noAutofit/>
      </a:bodyPr>
      <a:lstStyle>
        <a:defPPr>
          <a:defRPr sz="16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5_Standaardontwerp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kstpagina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Marlett" pitchFamily="2" charset="2"/>
            <a:cs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2">
              <a:lumMod val="50000"/>
            </a:schemeClr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square" rtlCol="0">
        <a:noAutofit/>
      </a:bodyPr>
      <a:lstStyle>
        <a:defPPr>
          <a:defRPr sz="16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5_Standaardontwerp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andaardontwerp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</TotalTime>
  <Words>693</Words>
  <Application>Microsoft Office PowerPoint</Application>
  <PresentationFormat>On-screen Show (4:3)</PresentationFormat>
  <Paragraphs>133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1_Titelpagina zonder afbeelding</vt:lpstr>
      <vt:lpstr>1_Tekstpagina</vt:lpstr>
      <vt:lpstr>2_Tekstpagina</vt:lpstr>
      <vt:lpstr>3_Tekstpagina</vt:lpstr>
      <vt:lpstr>Applying Analytics for Improved Taxpayer Supervision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Ministerie van Financiën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Risicomodellen voor Dummies</dc:title>
  <dc:creator>Kelly Kuijpers</dc:creator>
  <cp:lastModifiedBy>Broek, J. van den</cp:lastModifiedBy>
  <cp:revision>162</cp:revision>
  <dcterms:created xsi:type="dcterms:W3CDTF">2015-05-08T09:55:46Z</dcterms:created>
  <dcterms:modified xsi:type="dcterms:W3CDTF">2016-11-01T12:47:35Z</dcterms:modified>
</cp:coreProperties>
</file>