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78" r:id="rId2"/>
    <p:sldId id="398" r:id="rId3"/>
    <p:sldId id="405" r:id="rId4"/>
    <p:sldId id="406" r:id="rId5"/>
    <p:sldId id="416" r:id="rId6"/>
    <p:sldId id="417" r:id="rId7"/>
    <p:sldId id="418" r:id="rId8"/>
    <p:sldId id="414" r:id="rId9"/>
    <p:sldId id="415" r:id="rId10"/>
    <p:sldId id="403" r:id="rId11"/>
    <p:sldId id="411" r:id="rId12"/>
    <p:sldId id="408" r:id="rId13"/>
    <p:sldId id="413" r:id="rId14"/>
    <p:sldId id="402" r:id="rId15"/>
    <p:sldId id="419" r:id="rId16"/>
    <p:sldId id="412" r:id="rId17"/>
  </p:sldIdLst>
  <p:sldSz cx="9144000" cy="6858000" type="screen4x3"/>
  <p:notesSz cx="6805613" cy="99441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mbria" pitchFamily="18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mbria" pitchFamily="18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mbria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mbria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mbria" pitchFamily="18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ambria" pitchFamily="18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ambria" pitchFamily="18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ambria" pitchFamily="18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ambr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333333"/>
    <a:srgbClr val="9CD7EF"/>
    <a:srgbClr val="4BAFE0"/>
    <a:srgbClr val="3D95D4"/>
    <a:srgbClr val="3333CC"/>
    <a:srgbClr val="FF0000"/>
    <a:srgbClr val="00A1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74343" autoAdjust="0"/>
  </p:normalViewPr>
  <p:slideViewPr>
    <p:cSldViewPr>
      <p:cViewPr>
        <p:scale>
          <a:sx n="88" d="100"/>
          <a:sy n="88" d="100"/>
        </p:scale>
        <p:origin x="-1722" y="-72"/>
      </p:cViewPr>
      <p:guideLst>
        <p:guide orient="horz" pos="1117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2730" y="78"/>
      </p:cViewPr>
      <p:guideLst>
        <p:guide orient="horz" pos="313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bsp.nl\Productie\Primair\IOF\Beheer\Integratie\Persoonlijk%20mappen\FJNN\Presentatie,%20Workshop%20e.a\161018%20-%20tax%20burden%20and%20consump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712229803336964E-2"/>
          <c:y val="8.3032637340360829E-2"/>
          <c:w val="0.88257738994693635"/>
          <c:h val="0.6566629171353580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'Saldo en schuld'!$A$2</c:f>
              <c:strCache>
                <c:ptCount val="1"/>
                <c:pt idx="0">
                  <c:v>Deficit (left)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strRef>
              <c:f>'Saldo en schuld'!$B$1:$AM$1</c:f>
              <c:strCache>
                <c:ptCount val="38"/>
                <c:pt idx="0">
                  <c:v>2007 Q1 </c:v>
                </c:pt>
                <c:pt idx="1">
                  <c:v>2007 Q2 </c:v>
                </c:pt>
                <c:pt idx="2">
                  <c:v>2007 Q3 </c:v>
                </c:pt>
                <c:pt idx="3">
                  <c:v>2007 Q4 </c:v>
                </c:pt>
                <c:pt idx="4">
                  <c:v>2008 Q1 </c:v>
                </c:pt>
                <c:pt idx="5">
                  <c:v>2008 Q2 </c:v>
                </c:pt>
                <c:pt idx="6">
                  <c:v>2008 Q3 </c:v>
                </c:pt>
                <c:pt idx="7">
                  <c:v>2008 Q4 </c:v>
                </c:pt>
                <c:pt idx="8">
                  <c:v>2009 Q1 </c:v>
                </c:pt>
                <c:pt idx="9">
                  <c:v>2009 Q2 </c:v>
                </c:pt>
                <c:pt idx="10">
                  <c:v>2009 Q3 </c:v>
                </c:pt>
                <c:pt idx="11">
                  <c:v>2009 Q4 </c:v>
                </c:pt>
                <c:pt idx="12">
                  <c:v>2010 Q1 </c:v>
                </c:pt>
                <c:pt idx="13">
                  <c:v>2010 Q2 </c:v>
                </c:pt>
                <c:pt idx="14">
                  <c:v>2010 Q3 </c:v>
                </c:pt>
                <c:pt idx="15">
                  <c:v>2010 Q4 </c:v>
                </c:pt>
                <c:pt idx="16">
                  <c:v>2011 Q1 </c:v>
                </c:pt>
                <c:pt idx="17">
                  <c:v>2011 Q2 </c:v>
                </c:pt>
                <c:pt idx="18">
                  <c:v>2011 Q3 </c:v>
                </c:pt>
                <c:pt idx="19">
                  <c:v>2011 Q4 </c:v>
                </c:pt>
                <c:pt idx="20">
                  <c:v>2012 Q1 </c:v>
                </c:pt>
                <c:pt idx="21">
                  <c:v>2012 Q2 </c:v>
                </c:pt>
                <c:pt idx="22">
                  <c:v>2012 Q3 </c:v>
                </c:pt>
                <c:pt idx="23">
                  <c:v>2012 Q4 </c:v>
                </c:pt>
                <c:pt idx="24">
                  <c:v>2013 Q1 </c:v>
                </c:pt>
                <c:pt idx="25">
                  <c:v>2013 Q2 </c:v>
                </c:pt>
                <c:pt idx="26">
                  <c:v>2013 Q3 </c:v>
                </c:pt>
                <c:pt idx="27">
                  <c:v>2013 Q4 </c:v>
                </c:pt>
                <c:pt idx="28">
                  <c:v>2014 Q1 </c:v>
                </c:pt>
                <c:pt idx="29">
                  <c:v>2014 Q2 </c:v>
                </c:pt>
                <c:pt idx="30">
                  <c:v>2014 Q3 </c:v>
                </c:pt>
                <c:pt idx="31">
                  <c:v>2014 Q4 </c:v>
                </c:pt>
                <c:pt idx="32">
                  <c:v>2015 Q1 </c:v>
                </c:pt>
                <c:pt idx="33">
                  <c:v>2015 Q2 </c:v>
                </c:pt>
                <c:pt idx="34">
                  <c:v>2015 Q3 </c:v>
                </c:pt>
                <c:pt idx="35">
                  <c:v>2015 Q4 </c:v>
                </c:pt>
                <c:pt idx="36">
                  <c:v>2016 Q1 </c:v>
                </c:pt>
                <c:pt idx="37">
                  <c:v>2016 Q2 </c:v>
                </c:pt>
              </c:strCache>
            </c:strRef>
          </c:cat>
          <c:val>
            <c:numRef>
              <c:f>'Saldo en schuld'!$B$2:$AM$2</c:f>
              <c:numCache>
                <c:formatCode>General</c:formatCode>
                <c:ptCount val="38"/>
                <c:pt idx="0">
                  <c:v>-0.4</c:v>
                </c:pt>
                <c:pt idx="1">
                  <c:v>0</c:v>
                </c:pt>
                <c:pt idx="2">
                  <c:v>0.3</c:v>
                </c:pt>
                <c:pt idx="3">
                  <c:v>-0.2</c:v>
                </c:pt>
                <c:pt idx="4">
                  <c:v>-0.3</c:v>
                </c:pt>
                <c:pt idx="5">
                  <c:v>-0.3</c:v>
                </c:pt>
                <c:pt idx="6">
                  <c:v>-0.5</c:v>
                </c:pt>
                <c:pt idx="7">
                  <c:v>-0.2</c:v>
                </c:pt>
                <c:pt idx="8">
                  <c:v>0.9</c:v>
                </c:pt>
                <c:pt idx="9">
                  <c:v>2.1</c:v>
                </c:pt>
                <c:pt idx="10">
                  <c:v>3.7</c:v>
                </c:pt>
                <c:pt idx="11">
                  <c:v>5.4</c:v>
                </c:pt>
                <c:pt idx="12">
                  <c:v>5.6</c:v>
                </c:pt>
                <c:pt idx="13">
                  <c:v>5.6</c:v>
                </c:pt>
                <c:pt idx="14">
                  <c:v>5.6</c:v>
                </c:pt>
                <c:pt idx="15">
                  <c:v>5</c:v>
                </c:pt>
                <c:pt idx="16">
                  <c:v>4.4000000000000004</c:v>
                </c:pt>
                <c:pt idx="17">
                  <c:v>4.5</c:v>
                </c:pt>
                <c:pt idx="18">
                  <c:v>3.9</c:v>
                </c:pt>
                <c:pt idx="19">
                  <c:v>4.3</c:v>
                </c:pt>
                <c:pt idx="20">
                  <c:v>4.2</c:v>
                </c:pt>
                <c:pt idx="21">
                  <c:v>4</c:v>
                </c:pt>
                <c:pt idx="22">
                  <c:v>4.3</c:v>
                </c:pt>
                <c:pt idx="23">
                  <c:v>3.9</c:v>
                </c:pt>
                <c:pt idx="24">
                  <c:v>3</c:v>
                </c:pt>
                <c:pt idx="25">
                  <c:v>2.7</c:v>
                </c:pt>
                <c:pt idx="26">
                  <c:v>2.4</c:v>
                </c:pt>
                <c:pt idx="27">
                  <c:v>2.4</c:v>
                </c:pt>
                <c:pt idx="28">
                  <c:v>3</c:v>
                </c:pt>
                <c:pt idx="29">
                  <c:v>3</c:v>
                </c:pt>
                <c:pt idx="30">
                  <c:v>2.7</c:v>
                </c:pt>
                <c:pt idx="31">
                  <c:v>2.2999999999999998</c:v>
                </c:pt>
                <c:pt idx="32">
                  <c:v>2.1</c:v>
                </c:pt>
                <c:pt idx="33">
                  <c:v>2.1</c:v>
                </c:pt>
                <c:pt idx="34">
                  <c:v>2.1</c:v>
                </c:pt>
                <c:pt idx="35">
                  <c:v>1.9</c:v>
                </c:pt>
                <c:pt idx="36">
                  <c:v>1.6</c:v>
                </c:pt>
                <c:pt idx="37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41192448"/>
        <c:axId val="41202432"/>
      </c:barChart>
      <c:lineChart>
        <c:grouping val="standard"/>
        <c:varyColors val="0"/>
        <c:ser>
          <c:idx val="3"/>
          <c:order val="1"/>
          <c:tx>
            <c:strRef>
              <c:f>'Saldo en schuld'!$A$3</c:f>
              <c:strCache>
                <c:ptCount val="1"/>
                <c:pt idx="0">
                  <c:v>Debt (right)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strRef>
              <c:f>'Saldo en schuld'!$B$1:$AM$1</c:f>
              <c:strCache>
                <c:ptCount val="38"/>
                <c:pt idx="0">
                  <c:v>2007 Q1 </c:v>
                </c:pt>
                <c:pt idx="1">
                  <c:v>2007 Q2 </c:v>
                </c:pt>
                <c:pt idx="2">
                  <c:v>2007 Q3 </c:v>
                </c:pt>
                <c:pt idx="3">
                  <c:v>2007 Q4 </c:v>
                </c:pt>
                <c:pt idx="4">
                  <c:v>2008 Q1 </c:v>
                </c:pt>
                <c:pt idx="5">
                  <c:v>2008 Q2 </c:v>
                </c:pt>
                <c:pt idx="6">
                  <c:v>2008 Q3 </c:v>
                </c:pt>
                <c:pt idx="7">
                  <c:v>2008 Q4 </c:v>
                </c:pt>
                <c:pt idx="8">
                  <c:v>2009 Q1 </c:v>
                </c:pt>
                <c:pt idx="9">
                  <c:v>2009 Q2 </c:v>
                </c:pt>
                <c:pt idx="10">
                  <c:v>2009 Q3 </c:v>
                </c:pt>
                <c:pt idx="11">
                  <c:v>2009 Q4 </c:v>
                </c:pt>
                <c:pt idx="12">
                  <c:v>2010 Q1 </c:v>
                </c:pt>
                <c:pt idx="13">
                  <c:v>2010 Q2 </c:v>
                </c:pt>
                <c:pt idx="14">
                  <c:v>2010 Q3 </c:v>
                </c:pt>
                <c:pt idx="15">
                  <c:v>2010 Q4 </c:v>
                </c:pt>
                <c:pt idx="16">
                  <c:v>2011 Q1 </c:v>
                </c:pt>
                <c:pt idx="17">
                  <c:v>2011 Q2 </c:v>
                </c:pt>
                <c:pt idx="18">
                  <c:v>2011 Q3 </c:v>
                </c:pt>
                <c:pt idx="19">
                  <c:v>2011 Q4 </c:v>
                </c:pt>
                <c:pt idx="20">
                  <c:v>2012 Q1 </c:v>
                </c:pt>
                <c:pt idx="21">
                  <c:v>2012 Q2 </c:v>
                </c:pt>
                <c:pt idx="22">
                  <c:v>2012 Q3 </c:v>
                </c:pt>
                <c:pt idx="23">
                  <c:v>2012 Q4 </c:v>
                </c:pt>
                <c:pt idx="24">
                  <c:v>2013 Q1 </c:v>
                </c:pt>
                <c:pt idx="25">
                  <c:v>2013 Q2 </c:v>
                </c:pt>
                <c:pt idx="26">
                  <c:v>2013 Q3 </c:v>
                </c:pt>
                <c:pt idx="27">
                  <c:v>2013 Q4 </c:v>
                </c:pt>
                <c:pt idx="28">
                  <c:v>2014 Q1 </c:v>
                </c:pt>
                <c:pt idx="29">
                  <c:v>2014 Q2 </c:v>
                </c:pt>
                <c:pt idx="30">
                  <c:v>2014 Q3 </c:v>
                </c:pt>
                <c:pt idx="31">
                  <c:v>2014 Q4 </c:v>
                </c:pt>
                <c:pt idx="32">
                  <c:v>2015 Q1 </c:v>
                </c:pt>
                <c:pt idx="33">
                  <c:v>2015 Q2 </c:v>
                </c:pt>
                <c:pt idx="34">
                  <c:v>2015 Q3 </c:v>
                </c:pt>
                <c:pt idx="35">
                  <c:v>2015 Q4 </c:v>
                </c:pt>
                <c:pt idx="36">
                  <c:v>2016 Q1 </c:v>
                </c:pt>
                <c:pt idx="37">
                  <c:v>2016 Q2 </c:v>
                </c:pt>
              </c:strCache>
            </c:strRef>
          </c:cat>
          <c:val>
            <c:numRef>
              <c:f>'Saldo en schuld'!$B$3:$AM$3</c:f>
              <c:numCache>
                <c:formatCode>General</c:formatCode>
                <c:ptCount val="38"/>
                <c:pt idx="0">
                  <c:v>45.1</c:v>
                </c:pt>
                <c:pt idx="1">
                  <c:v>45.4</c:v>
                </c:pt>
                <c:pt idx="2">
                  <c:v>44.3</c:v>
                </c:pt>
                <c:pt idx="3">
                  <c:v>42.7</c:v>
                </c:pt>
                <c:pt idx="4">
                  <c:v>43.6</c:v>
                </c:pt>
                <c:pt idx="5">
                  <c:v>43.6</c:v>
                </c:pt>
                <c:pt idx="6">
                  <c:v>44.1</c:v>
                </c:pt>
                <c:pt idx="7">
                  <c:v>54.8</c:v>
                </c:pt>
                <c:pt idx="8">
                  <c:v>57.7</c:v>
                </c:pt>
                <c:pt idx="9">
                  <c:v>56.8</c:v>
                </c:pt>
                <c:pt idx="10">
                  <c:v>57.3</c:v>
                </c:pt>
                <c:pt idx="11">
                  <c:v>56.9</c:v>
                </c:pt>
                <c:pt idx="12">
                  <c:v>57.7</c:v>
                </c:pt>
                <c:pt idx="13">
                  <c:v>59.3</c:v>
                </c:pt>
                <c:pt idx="14">
                  <c:v>59.2</c:v>
                </c:pt>
                <c:pt idx="15">
                  <c:v>59.3</c:v>
                </c:pt>
                <c:pt idx="16">
                  <c:v>59.4</c:v>
                </c:pt>
                <c:pt idx="17">
                  <c:v>60.4</c:v>
                </c:pt>
                <c:pt idx="18">
                  <c:v>61</c:v>
                </c:pt>
                <c:pt idx="19">
                  <c:v>61.6</c:v>
                </c:pt>
                <c:pt idx="20">
                  <c:v>62.5</c:v>
                </c:pt>
                <c:pt idx="21">
                  <c:v>64</c:v>
                </c:pt>
                <c:pt idx="22">
                  <c:v>65.099999999999994</c:v>
                </c:pt>
                <c:pt idx="23">
                  <c:v>66.400000000000006</c:v>
                </c:pt>
                <c:pt idx="24">
                  <c:v>66.7</c:v>
                </c:pt>
                <c:pt idx="25">
                  <c:v>68.400000000000006</c:v>
                </c:pt>
                <c:pt idx="26">
                  <c:v>67.900000000000006</c:v>
                </c:pt>
                <c:pt idx="27">
                  <c:v>67.7</c:v>
                </c:pt>
                <c:pt idx="28">
                  <c:v>67.2</c:v>
                </c:pt>
                <c:pt idx="29">
                  <c:v>68.599999999999994</c:v>
                </c:pt>
                <c:pt idx="30">
                  <c:v>68.099999999999994</c:v>
                </c:pt>
                <c:pt idx="31">
                  <c:v>67.900000000000006</c:v>
                </c:pt>
                <c:pt idx="32">
                  <c:v>69.099999999999994</c:v>
                </c:pt>
                <c:pt idx="33">
                  <c:v>67</c:v>
                </c:pt>
                <c:pt idx="34">
                  <c:v>66.2</c:v>
                </c:pt>
                <c:pt idx="35">
                  <c:v>65.099999999999994</c:v>
                </c:pt>
                <c:pt idx="36">
                  <c:v>64.8</c:v>
                </c:pt>
                <c:pt idx="37">
                  <c:v>63.7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'Saldo en schuld'!$A$4</c:f>
              <c:strCache>
                <c:ptCount val="1"/>
                <c:pt idx="0">
                  <c:v>Norms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'Saldo en schuld'!$B$1:$AM$1</c:f>
              <c:strCache>
                <c:ptCount val="38"/>
                <c:pt idx="0">
                  <c:v>2007 Q1 </c:v>
                </c:pt>
                <c:pt idx="1">
                  <c:v>2007 Q2 </c:v>
                </c:pt>
                <c:pt idx="2">
                  <c:v>2007 Q3 </c:v>
                </c:pt>
                <c:pt idx="3">
                  <c:v>2007 Q4 </c:v>
                </c:pt>
                <c:pt idx="4">
                  <c:v>2008 Q1 </c:v>
                </c:pt>
                <c:pt idx="5">
                  <c:v>2008 Q2 </c:v>
                </c:pt>
                <c:pt idx="6">
                  <c:v>2008 Q3 </c:v>
                </c:pt>
                <c:pt idx="7">
                  <c:v>2008 Q4 </c:v>
                </c:pt>
                <c:pt idx="8">
                  <c:v>2009 Q1 </c:v>
                </c:pt>
                <c:pt idx="9">
                  <c:v>2009 Q2 </c:v>
                </c:pt>
                <c:pt idx="10">
                  <c:v>2009 Q3 </c:v>
                </c:pt>
                <c:pt idx="11">
                  <c:v>2009 Q4 </c:v>
                </c:pt>
                <c:pt idx="12">
                  <c:v>2010 Q1 </c:v>
                </c:pt>
                <c:pt idx="13">
                  <c:v>2010 Q2 </c:v>
                </c:pt>
                <c:pt idx="14">
                  <c:v>2010 Q3 </c:v>
                </c:pt>
                <c:pt idx="15">
                  <c:v>2010 Q4 </c:v>
                </c:pt>
                <c:pt idx="16">
                  <c:v>2011 Q1 </c:v>
                </c:pt>
                <c:pt idx="17">
                  <c:v>2011 Q2 </c:v>
                </c:pt>
                <c:pt idx="18">
                  <c:v>2011 Q3 </c:v>
                </c:pt>
                <c:pt idx="19">
                  <c:v>2011 Q4 </c:v>
                </c:pt>
                <c:pt idx="20">
                  <c:v>2012 Q1 </c:v>
                </c:pt>
                <c:pt idx="21">
                  <c:v>2012 Q2 </c:v>
                </c:pt>
                <c:pt idx="22">
                  <c:v>2012 Q3 </c:v>
                </c:pt>
                <c:pt idx="23">
                  <c:v>2012 Q4 </c:v>
                </c:pt>
                <c:pt idx="24">
                  <c:v>2013 Q1 </c:v>
                </c:pt>
                <c:pt idx="25">
                  <c:v>2013 Q2 </c:v>
                </c:pt>
                <c:pt idx="26">
                  <c:v>2013 Q3 </c:v>
                </c:pt>
                <c:pt idx="27">
                  <c:v>2013 Q4 </c:v>
                </c:pt>
                <c:pt idx="28">
                  <c:v>2014 Q1 </c:v>
                </c:pt>
                <c:pt idx="29">
                  <c:v>2014 Q2 </c:v>
                </c:pt>
                <c:pt idx="30">
                  <c:v>2014 Q3 </c:v>
                </c:pt>
                <c:pt idx="31">
                  <c:v>2014 Q4 </c:v>
                </c:pt>
                <c:pt idx="32">
                  <c:v>2015 Q1 </c:v>
                </c:pt>
                <c:pt idx="33">
                  <c:v>2015 Q2 </c:v>
                </c:pt>
                <c:pt idx="34">
                  <c:v>2015 Q3 </c:v>
                </c:pt>
                <c:pt idx="35">
                  <c:v>2015 Q4 </c:v>
                </c:pt>
                <c:pt idx="36">
                  <c:v>2016 Q1 </c:v>
                </c:pt>
                <c:pt idx="37">
                  <c:v>2016 Q2 </c:v>
                </c:pt>
              </c:strCache>
            </c:strRef>
          </c:cat>
          <c:val>
            <c:numRef>
              <c:f>'Saldo en schuld'!$B$4:$AM$4</c:f>
              <c:numCache>
                <c:formatCode>General</c:formatCode>
                <c:ptCount val="38"/>
                <c:pt idx="0">
                  <c:v>60</c:v>
                </c:pt>
                <c:pt idx="1">
                  <c:v>60</c:v>
                </c:pt>
                <c:pt idx="2">
                  <c:v>60</c:v>
                </c:pt>
                <c:pt idx="3">
                  <c:v>60</c:v>
                </c:pt>
                <c:pt idx="4">
                  <c:v>60</c:v>
                </c:pt>
                <c:pt idx="5">
                  <c:v>60</c:v>
                </c:pt>
                <c:pt idx="6">
                  <c:v>60</c:v>
                </c:pt>
                <c:pt idx="7">
                  <c:v>60</c:v>
                </c:pt>
                <c:pt idx="8">
                  <c:v>60</c:v>
                </c:pt>
                <c:pt idx="9">
                  <c:v>60</c:v>
                </c:pt>
                <c:pt idx="10">
                  <c:v>60</c:v>
                </c:pt>
                <c:pt idx="11">
                  <c:v>60</c:v>
                </c:pt>
                <c:pt idx="12">
                  <c:v>60</c:v>
                </c:pt>
                <c:pt idx="13">
                  <c:v>60</c:v>
                </c:pt>
                <c:pt idx="14">
                  <c:v>60</c:v>
                </c:pt>
                <c:pt idx="15">
                  <c:v>60</c:v>
                </c:pt>
                <c:pt idx="16">
                  <c:v>60</c:v>
                </c:pt>
                <c:pt idx="17">
                  <c:v>60</c:v>
                </c:pt>
                <c:pt idx="18">
                  <c:v>60</c:v>
                </c:pt>
                <c:pt idx="19">
                  <c:v>60</c:v>
                </c:pt>
                <c:pt idx="20">
                  <c:v>60</c:v>
                </c:pt>
                <c:pt idx="21">
                  <c:v>60</c:v>
                </c:pt>
                <c:pt idx="22">
                  <c:v>60</c:v>
                </c:pt>
                <c:pt idx="23">
                  <c:v>60</c:v>
                </c:pt>
                <c:pt idx="24">
                  <c:v>60</c:v>
                </c:pt>
                <c:pt idx="25">
                  <c:v>60</c:v>
                </c:pt>
                <c:pt idx="26">
                  <c:v>60</c:v>
                </c:pt>
                <c:pt idx="27">
                  <c:v>60</c:v>
                </c:pt>
                <c:pt idx="28">
                  <c:v>60</c:v>
                </c:pt>
                <c:pt idx="29">
                  <c:v>60</c:v>
                </c:pt>
                <c:pt idx="30">
                  <c:v>60</c:v>
                </c:pt>
                <c:pt idx="31">
                  <c:v>60</c:v>
                </c:pt>
                <c:pt idx="32">
                  <c:v>60</c:v>
                </c:pt>
                <c:pt idx="33">
                  <c:v>60</c:v>
                </c:pt>
                <c:pt idx="34">
                  <c:v>60</c:v>
                </c:pt>
                <c:pt idx="35">
                  <c:v>60</c:v>
                </c:pt>
                <c:pt idx="36">
                  <c:v>60</c:v>
                </c:pt>
                <c:pt idx="37">
                  <c:v>60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203968"/>
        <c:axId val="41213952"/>
      </c:lineChart>
      <c:catAx>
        <c:axId val="41192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txPr>
          <a:bodyPr rot="0" vert="horz"/>
          <a:lstStyle/>
          <a:p>
            <a:pPr>
              <a:defRPr/>
            </a:pPr>
            <a:endParaRPr lang="nl-NL"/>
          </a:p>
        </c:txPr>
        <c:crossAx val="41202432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41202432"/>
        <c:scaling>
          <c:orientation val="minMax"/>
          <c:max val="9"/>
          <c:min val="-3"/>
        </c:scaling>
        <c:delete val="0"/>
        <c:axPos val="l"/>
        <c:majorGridlines/>
        <c:numFmt formatCode="0" sourceLinked="0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nl-NL"/>
          </a:p>
        </c:txPr>
        <c:crossAx val="41192448"/>
        <c:crosses val="autoZero"/>
        <c:crossBetween val="between"/>
        <c:majorUnit val="1"/>
      </c:valAx>
      <c:catAx>
        <c:axId val="412039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1213952"/>
        <c:crosses val="autoZero"/>
        <c:auto val="1"/>
        <c:lblAlgn val="ctr"/>
        <c:lblOffset val="100"/>
        <c:noMultiLvlLbl val="0"/>
      </c:catAx>
      <c:valAx>
        <c:axId val="41213952"/>
        <c:scaling>
          <c:orientation val="minMax"/>
          <c:max val="80"/>
          <c:min val="40"/>
        </c:scaling>
        <c:delete val="0"/>
        <c:axPos val="r"/>
        <c:numFmt formatCode="0" sourceLinked="0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nl-NL"/>
          </a:p>
        </c:txPr>
        <c:crossAx val="41203968"/>
        <c:crosses val="max"/>
        <c:crossBetween val="between"/>
        <c:majorUnit val="4"/>
        <c:minorUnit val="1"/>
      </c:valAx>
    </c:plotArea>
    <c:legend>
      <c:legendPos val="r"/>
      <c:layout>
        <c:manualLayout>
          <c:xMode val="edge"/>
          <c:yMode val="edge"/>
          <c:x val="0.2443186238410846"/>
          <c:y val="0.8407784538296349"/>
          <c:w val="0.30640419947506564"/>
          <c:h val="0.15922148620311349"/>
        </c:manualLayout>
      </c:layout>
      <c:overlay val="0"/>
    </c:legend>
    <c:plotVisOnly val="1"/>
    <c:dispBlanksAs val="zero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0.05311</cdr:x>
      <cdr:y>0.01799</cdr:y>
    </cdr:from>
    <cdr:to>
      <cdr:x>0.16422</cdr:x>
      <cdr:y>0.07631</cdr:y>
    </cdr:to>
    <cdr:sp macro="" textlink="">
      <cdr:nvSpPr>
        <cdr:cNvPr id="6860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0785" y="50800"/>
          <a:ext cx="559848" cy="1544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0" bIns="22860" anchor="ctr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nl-NL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% gdp</a:t>
          </a:r>
          <a:endParaRPr lang="nl-NL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451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CE3FBBF-FF20-407E-B1DC-29569C1244A6}" type="datetimeFigureOut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451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28711FB-5FFE-4EAA-8346-94EF1495C53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880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1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9" y="4722814"/>
            <a:ext cx="5443537" cy="44751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5625"/>
            <a:ext cx="294957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1" y="9445625"/>
            <a:ext cx="294957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7DF22973-6988-4E91-8768-FBC8A8BD127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854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1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u="none" baseline="0" noProof="0" dirty="0" err="1" smtClean="0">
                <a:latin typeface="Arial" charset="0"/>
                <a:cs typeface="Arial" charset="0"/>
              </a:rPr>
              <a:t>Floris</a:t>
            </a:r>
            <a:r>
              <a:rPr lang="en-GB" u="none" baseline="0" noProof="0" dirty="0" smtClean="0">
                <a:latin typeface="Arial" charset="0"/>
                <a:cs typeface="Arial" charset="0"/>
              </a:rPr>
              <a:t> Jansen: </a:t>
            </a:r>
            <a:r>
              <a:rPr lang="en-GB" u="sng" baseline="0" noProof="0" dirty="0" smtClean="0">
                <a:latin typeface="Arial" charset="0"/>
                <a:cs typeface="Arial" charset="0"/>
              </a:rPr>
              <a:t>Spokesman</a:t>
            </a:r>
            <a:r>
              <a:rPr lang="en-GB" baseline="0" noProof="0" dirty="0" smtClean="0">
                <a:latin typeface="Arial" charset="0"/>
                <a:cs typeface="Arial" charset="0"/>
              </a:rPr>
              <a:t> and researcher in </a:t>
            </a:r>
            <a:r>
              <a:rPr lang="en-GB" u="sng" baseline="0" noProof="0" dirty="0" smtClean="0">
                <a:latin typeface="Arial" charset="0"/>
                <a:cs typeface="Arial" charset="0"/>
              </a:rPr>
              <a:t>G</a:t>
            </a:r>
            <a:r>
              <a:rPr lang="en-GB" baseline="0" noProof="0" dirty="0" smtClean="0">
                <a:latin typeface="Arial" charset="0"/>
                <a:cs typeface="Arial" charset="0"/>
              </a:rPr>
              <a:t>overnment </a:t>
            </a:r>
            <a:r>
              <a:rPr lang="en-GB" u="sng" baseline="0" noProof="0" dirty="0" smtClean="0">
                <a:latin typeface="Arial" charset="0"/>
                <a:cs typeface="Arial" charset="0"/>
              </a:rPr>
              <a:t>F</a:t>
            </a:r>
            <a:r>
              <a:rPr lang="en-GB" baseline="0" noProof="0" dirty="0" smtClean="0">
                <a:latin typeface="Arial" charset="0"/>
                <a:cs typeface="Arial" charset="0"/>
              </a:rPr>
              <a:t>inance </a:t>
            </a:r>
            <a:r>
              <a:rPr lang="en-GB" u="sng" baseline="0" noProof="0" dirty="0" smtClean="0">
                <a:latin typeface="Arial" charset="0"/>
                <a:cs typeface="Arial" charset="0"/>
              </a:rPr>
              <a:t>S</a:t>
            </a:r>
            <a:r>
              <a:rPr lang="en-GB" baseline="0" noProof="0" dirty="0" smtClean="0">
                <a:latin typeface="Arial" charset="0"/>
                <a:cs typeface="Arial" charset="0"/>
              </a:rPr>
              <a:t>tatistics at </a:t>
            </a:r>
            <a:r>
              <a:rPr lang="en-GB" u="sng" baseline="0" noProof="0" dirty="0" smtClean="0">
                <a:latin typeface="Arial" charset="0"/>
                <a:cs typeface="Arial" charset="0"/>
              </a:rPr>
              <a:t>Statistics Netherlands</a:t>
            </a:r>
            <a:r>
              <a:rPr lang="en-GB" baseline="0" noProof="0" dirty="0" smtClean="0">
                <a:latin typeface="Arial" charset="0"/>
                <a:cs typeface="Arial" charset="0"/>
              </a:rPr>
              <a:t>. </a:t>
            </a:r>
          </a:p>
          <a:p>
            <a:pPr eaLnBrk="1" hangingPunct="1"/>
            <a:endParaRPr lang="en-GB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u="sng" baseline="0" noProof="0" dirty="0" smtClean="0">
                <a:latin typeface="Arial" charset="0"/>
                <a:cs typeface="Arial" charset="0"/>
              </a:rPr>
              <a:t>Not native</a:t>
            </a:r>
            <a:r>
              <a:rPr lang="en-GB" baseline="0" noProof="0" dirty="0" smtClean="0">
                <a:latin typeface="Arial" charset="0"/>
                <a:cs typeface="Arial" charset="0"/>
              </a:rPr>
              <a:t>. Please correct me or tell when not clear.</a:t>
            </a:r>
          </a:p>
          <a:p>
            <a:pPr eaLnBrk="1" hangingPunct="1"/>
            <a:endParaRPr lang="en-GB" b="1" u="sng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b="0" u="none" baseline="0" noProof="0" dirty="0" smtClean="0">
                <a:latin typeface="Arial" charset="0"/>
                <a:cs typeface="Arial" charset="0"/>
              </a:rPr>
              <a:t>Answer to question: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yes</a:t>
            </a:r>
            <a:r>
              <a:rPr lang="en-GB" b="0" u="none" baseline="0" noProof="0" dirty="0" smtClean="0">
                <a:latin typeface="Arial" charset="0"/>
                <a:cs typeface="Arial" charset="0"/>
              </a:rPr>
              <a:t>. (otherwise a very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small</a:t>
            </a:r>
            <a:r>
              <a:rPr lang="en-GB" b="0" u="none" baseline="0" noProof="0" dirty="0" smtClean="0">
                <a:latin typeface="Arial" charset="0"/>
                <a:cs typeface="Arial" charset="0"/>
              </a:rPr>
              <a:t> presentation). </a:t>
            </a:r>
          </a:p>
          <a:p>
            <a:pPr eaLnBrk="1" hangingPunct="1"/>
            <a:endParaRPr lang="en-GB" b="0" u="none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b="0" u="none" baseline="0" noProof="0" dirty="0" smtClean="0">
                <a:latin typeface="Arial" charset="0"/>
                <a:cs typeface="Arial" charset="0"/>
              </a:rPr>
              <a:t>Short overview of Statistics Netherlands: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Heerlen</a:t>
            </a:r>
            <a:r>
              <a:rPr lang="en-GB" b="0" u="none" baseline="0" noProof="0" dirty="0" smtClean="0">
                <a:latin typeface="Arial" charset="0"/>
                <a:cs typeface="Arial" charset="0"/>
              </a:rPr>
              <a:t> and Den Haag. </a:t>
            </a:r>
          </a:p>
          <a:p>
            <a:pPr eaLnBrk="1" hangingPunct="1"/>
            <a:r>
              <a:rPr lang="en-GB" b="0" u="none" baseline="0" noProof="0" dirty="0" smtClean="0">
                <a:latin typeface="Arial" charset="0"/>
                <a:cs typeface="Arial" charset="0"/>
              </a:rPr>
              <a:t>Independent statistics, describes society, ‘free’ for every one (or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already</a:t>
            </a:r>
            <a:r>
              <a:rPr lang="en-GB" b="0" u="none" baseline="0" noProof="0" dirty="0" smtClean="0">
                <a:latin typeface="Arial" charset="0"/>
                <a:cs typeface="Arial" charset="0"/>
              </a:rPr>
              <a:t> paid for by taxation). </a:t>
            </a:r>
          </a:p>
          <a:p>
            <a:pPr eaLnBrk="1" hangingPunct="1"/>
            <a:endParaRPr lang="en-GB" b="0" u="none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b="0" u="none" baseline="0" noProof="0" dirty="0" smtClean="0">
                <a:latin typeface="Arial" charset="0"/>
                <a:cs typeface="Arial" charset="0"/>
              </a:rPr>
              <a:t>First a little bit more on government finance statistics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10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b="0" u="none" baseline="0" noProof="0" dirty="0" smtClean="0">
                <a:latin typeface="Arial" charset="0"/>
                <a:cs typeface="Arial" charset="0"/>
              </a:rPr>
              <a:t>What is government in national accounts? Ideas? How about parliament? University Leiden? Prorail (BV)? NS (NV)? ABN </a:t>
            </a:r>
            <a:r>
              <a:rPr lang="en-GB" b="0" u="none" baseline="0" noProof="0" dirty="0" err="1" smtClean="0">
                <a:latin typeface="Arial" charset="0"/>
                <a:cs typeface="Arial" charset="0"/>
              </a:rPr>
              <a:t>Amro</a:t>
            </a:r>
            <a:r>
              <a:rPr lang="en-GB" b="0" u="none" baseline="0" noProof="0" dirty="0" smtClean="0">
                <a:latin typeface="Arial" charset="0"/>
                <a:cs typeface="Arial" charset="0"/>
              </a:rPr>
              <a:t>?</a:t>
            </a:r>
          </a:p>
          <a:p>
            <a:pPr eaLnBrk="1" hangingPunct="1"/>
            <a:endParaRPr lang="en-GB" b="0" u="none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b="0" u="none" baseline="0" noProof="0" dirty="0" smtClean="0">
                <a:latin typeface="Arial" charset="0"/>
                <a:cs typeface="Arial" charset="0"/>
              </a:rPr>
              <a:t>Case of Prorail: first separation from NS, now a ‘ZBO’ </a:t>
            </a:r>
            <a:r>
              <a:rPr lang="en-GB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 Guess </a:t>
            </a:r>
            <a:r>
              <a:rPr lang="en-GB" b="0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effect</a:t>
            </a:r>
            <a:r>
              <a:rPr lang="en-GB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 on government finance statistics?</a:t>
            </a:r>
            <a:endParaRPr lang="en-GB" b="0" u="none" baseline="0" noProof="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noProof="0" dirty="0" smtClean="0"/>
              <a:t>For </a:t>
            </a:r>
            <a:r>
              <a:rPr lang="en-GB" u="sng" noProof="0" dirty="0" smtClean="0"/>
              <a:t>each</a:t>
            </a:r>
            <a:r>
              <a:rPr lang="en-GB" noProof="0" dirty="0" smtClean="0"/>
              <a:t> unit</a:t>
            </a:r>
            <a:r>
              <a:rPr lang="en-GB" baseline="0" noProof="0" dirty="0" smtClean="0"/>
              <a:t> we use this </a:t>
            </a:r>
            <a:r>
              <a:rPr lang="en-GB" u="sng" baseline="0" noProof="0" dirty="0" smtClean="0"/>
              <a:t>decision</a:t>
            </a:r>
            <a:r>
              <a:rPr lang="en-GB" baseline="0" noProof="0" dirty="0" smtClean="0"/>
              <a:t> tree</a:t>
            </a:r>
          </a:p>
          <a:p>
            <a:pPr eaLnBrk="1" hangingPunct="1"/>
            <a:endParaRPr lang="en-US" b="0" u="none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b="0" u="none" baseline="0" noProof="0" dirty="0" smtClean="0">
                <a:latin typeface="Arial" charset="0"/>
                <a:cs typeface="Arial" charset="0"/>
              </a:rPr>
              <a:t>Institutional units which are </a:t>
            </a:r>
            <a:r>
              <a:rPr lang="en-US" b="1" u="sng" baseline="0" noProof="0" dirty="0" smtClean="0">
                <a:latin typeface="Arial" charset="0"/>
                <a:cs typeface="Arial" charset="0"/>
              </a:rPr>
              <a:t>non-market producers 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and in </a:t>
            </a:r>
            <a:r>
              <a:rPr lang="en-US" b="1" u="sng" baseline="0" noProof="0" dirty="0" smtClean="0">
                <a:latin typeface="Arial" charset="0"/>
                <a:cs typeface="Arial" charset="0"/>
              </a:rPr>
              <a:t>government control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:</a:t>
            </a: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u="none" baseline="0" noProof="0" dirty="0" smtClean="0">
                <a:latin typeface="Arial" charset="0"/>
                <a:cs typeface="Arial" charset="0"/>
              </a:rPr>
              <a:t>Control: notice the apparent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loop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? Solve by first defining ‘Core Government’: All bodies that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levy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taxes and social contributions</a:t>
            </a:r>
          </a:p>
          <a:p>
            <a:pPr marL="171450" indent="-171450" eaLnBrk="1" hangingPunct="1">
              <a:buFontTx/>
              <a:buChar char="-"/>
            </a:pPr>
            <a:r>
              <a:rPr lang="en-US" b="0" u="none" baseline="0" noProof="0" dirty="0" smtClean="0">
                <a:latin typeface="Arial" charset="0"/>
                <a:cs typeface="Arial" charset="0"/>
              </a:rPr>
              <a:t>Economically significant prices 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50 % rule</a:t>
            </a:r>
          </a:p>
          <a:p>
            <a:pPr eaLnBrk="1" hangingPunct="1"/>
            <a:endParaRPr lang="en-GB" b="0" u="none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b="0" u="none" baseline="0" noProof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thousands very diverse units including </a:t>
            </a:r>
            <a:r>
              <a:rPr lang="en-GB" b="0" u="sng" baseline="0" noProof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non</a:t>
            </a:r>
            <a:r>
              <a:rPr lang="en-GB" b="0" u="none" baseline="0" noProof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-profit institutions and </a:t>
            </a:r>
            <a:r>
              <a:rPr lang="en-GB" b="0" u="sng" baseline="0" noProof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non</a:t>
            </a:r>
            <a:r>
              <a:rPr lang="en-GB" b="0" u="none" baseline="0" noProof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-market corporations</a:t>
            </a:r>
            <a:endParaRPr lang="en-GB" b="1" u="none" baseline="0" noProof="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endParaRPr lang="en-GB" noProof="0" dirty="0" smtClean="0"/>
          </a:p>
        </p:txBody>
      </p:sp>
      <p:sp>
        <p:nvSpPr>
          <p:cNvPr id="63492" name="Tijdelijke aanduiding voor datum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nl-NL" smtClean="0">
              <a:latin typeface="Arial" charset="0"/>
            </a:endParaRPr>
          </a:p>
        </p:txBody>
      </p:sp>
      <p:sp>
        <p:nvSpPr>
          <p:cNvPr id="63493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02A05575-E0C9-41F3-A0FA-F3C5105E85BA}" type="slidenum">
              <a:rPr lang="nl-NL" smtClean="0">
                <a:latin typeface="Arial" charset="0"/>
              </a:rPr>
              <a:pPr eaLnBrk="1" hangingPunct="1"/>
              <a:t>11</a:t>
            </a:fld>
            <a:endParaRPr 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12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Only structured documents. ESA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demands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</a:t>
            </a:r>
            <a:r>
              <a:rPr lang="en-GB" b="0" baseline="0" noProof="0" dirty="0" err="1" smtClean="0">
                <a:latin typeface="Arial" charset="0"/>
                <a:cs typeface="Arial" charset="0"/>
              </a:rPr>
              <a:t>stucture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. </a:t>
            </a:r>
          </a:p>
          <a:p>
            <a:pPr eaLnBrk="1" hangingPunct="1"/>
            <a:endParaRPr lang="en-GB" b="0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Lot of </a:t>
            </a:r>
            <a:r>
              <a:rPr lang="nl-NL" sz="1200" u="sng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manual </a:t>
            </a:r>
            <a:r>
              <a:rPr lang="nl-NL" sz="1200" u="sng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labour</a:t>
            </a:r>
            <a:r>
              <a:rPr lang="nl-NL" sz="1200" u="sng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now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finding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interpreting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annual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reports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13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0" noProof="0" dirty="0" smtClean="0">
                <a:latin typeface="Arial" charset="0"/>
                <a:cs typeface="Arial" charset="0"/>
              </a:rPr>
              <a:t>What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do we mean with GFS </a:t>
            </a:r>
            <a:r>
              <a:rPr lang="en-GB" b="1" baseline="0" noProof="0" dirty="0" smtClean="0">
                <a:latin typeface="Arial" charset="0"/>
                <a:cs typeface="Arial" charset="0"/>
              </a:rPr>
              <a:t>2.0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?  </a:t>
            </a:r>
            <a:r>
              <a:rPr lang="en-GB" b="0" u="none" baseline="0" noProof="0" dirty="0" smtClean="0">
                <a:latin typeface="Arial" charset="0"/>
                <a:cs typeface="Arial" charset="0"/>
              </a:rPr>
              <a:t>Make GFS as a data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scientist? </a:t>
            </a:r>
          </a:p>
          <a:p>
            <a:pPr eaLnBrk="1" hangingPunct="1"/>
            <a:endParaRPr lang="en-GB" b="0" u="sng" baseline="0" noProof="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GB" b="0" u="sng" baseline="0" noProof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Not</a:t>
            </a:r>
            <a:r>
              <a:rPr lang="en-GB" baseline="0" noProof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an expert on data science </a:t>
            </a:r>
            <a:r>
              <a:rPr lang="en-GB" baseline="0" noProof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GB" u="sng" baseline="0" noProof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WIKI</a:t>
            </a:r>
          </a:p>
          <a:p>
            <a:pPr eaLnBrk="1" hangingPunct="1"/>
            <a:endParaRPr lang="en-GB" baseline="0" noProof="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eaLnBrk="1" hangingPunct="1"/>
            <a:r>
              <a:rPr lang="en-GB" b="0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Not</a:t>
            </a:r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 information science  </a:t>
            </a:r>
            <a:r>
              <a:rPr lang="en-US" baseline="0" noProof="0" dirty="0" smtClean="0">
                <a:latin typeface="Arial" charset="0"/>
                <a:cs typeface="Arial" charset="0"/>
                <a:sym typeface="Wingdings" pitchFamily="2" charset="2"/>
              </a:rPr>
              <a:t>an interdisciplinary field primarily concerned with the analysis, collection, classification, manipulation, storage, retrieval, movement, dissemination, and protection of information.</a:t>
            </a:r>
          </a:p>
          <a:p>
            <a:pPr eaLnBrk="1" hangingPunct="1"/>
            <a:r>
              <a:rPr lang="en-US" baseline="0" noProof="0" dirty="0" smtClean="0">
                <a:latin typeface="Arial" charset="0"/>
                <a:cs typeface="Arial" charset="0"/>
                <a:sym typeface="Wingdings" pitchFamily="2" charset="2"/>
              </a:rPr>
              <a:t>Sounds like </a:t>
            </a:r>
            <a:r>
              <a:rPr lang="en-US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my</a:t>
            </a:r>
            <a:r>
              <a:rPr lang="en-US" baseline="0" noProof="0" dirty="0" smtClean="0">
                <a:latin typeface="Arial" charset="0"/>
                <a:cs typeface="Arial" charset="0"/>
                <a:sym typeface="Wingdings" pitchFamily="2" charset="2"/>
              </a:rPr>
              <a:t> job!</a:t>
            </a:r>
            <a:endParaRPr lang="en-GB" baseline="0" noProof="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eaLnBrk="1" hangingPunct="1"/>
            <a:endParaRPr lang="en-GB" baseline="0" noProof="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eaLnBrk="1" hangingPunct="1"/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Data science is structured or </a:t>
            </a:r>
            <a:r>
              <a:rPr lang="en-GB" b="1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un</a:t>
            </a:r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structured  </a:t>
            </a:r>
            <a:r>
              <a:rPr lang="en-GB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Half</a:t>
            </a:r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 a balance sheet? </a:t>
            </a:r>
            <a:r>
              <a:rPr lang="en-GB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Tweets</a:t>
            </a:r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? Comply with </a:t>
            </a:r>
            <a:r>
              <a:rPr lang="en-GB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ESA</a:t>
            </a:r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? Does </a:t>
            </a:r>
            <a:r>
              <a:rPr lang="en-GB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not</a:t>
            </a:r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 sound like my job! </a:t>
            </a:r>
            <a:r>
              <a:rPr lang="en-GB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Should</a:t>
            </a:r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 it be my job?</a:t>
            </a:r>
          </a:p>
          <a:p>
            <a:pPr eaLnBrk="1" hangingPunct="1"/>
            <a:endParaRPr lang="en-GB" baseline="0" noProof="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eaLnBrk="1" hangingPunct="1"/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In this part of the presentation, I hope to be just as much a </a:t>
            </a:r>
            <a:r>
              <a:rPr lang="en-GB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listener</a:t>
            </a:r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 as a </a:t>
            </a:r>
            <a:r>
              <a:rPr lang="en-GB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speaker</a:t>
            </a:r>
            <a:r>
              <a:rPr lang="en-GB" baseline="0" noProof="0" dirty="0" smtClean="0">
                <a:latin typeface="Arial" charset="0"/>
                <a:cs typeface="Arial" charset="0"/>
                <a:sym typeface="Wingdings" pitchFamily="2" charset="2"/>
              </a:rPr>
              <a:t>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14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0" baseline="0" noProof="0" dirty="0" smtClean="0">
                <a:latin typeface="Arial" charset="0"/>
                <a:cs typeface="Arial" charset="0"/>
              </a:rPr>
              <a:t>Should I be a data scientist? </a:t>
            </a:r>
            <a:r>
              <a:rPr lang="en-US" b="0" baseline="0" noProof="0" dirty="0" smtClean="0">
                <a:latin typeface="Arial" charset="0"/>
                <a:cs typeface="Arial" charset="0"/>
              </a:rPr>
              <a:t>Harvard Business Review dubbing it "The Sexiest Job of the 21st Century”. Don’t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feel</a:t>
            </a:r>
            <a:r>
              <a:rPr lang="en-US" b="0" baseline="0" noProof="0" dirty="0" smtClean="0">
                <a:latin typeface="Arial" charset="0"/>
                <a:cs typeface="Arial" charset="0"/>
              </a:rPr>
              <a:t> sexy.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0" u="sng" baseline="0" noProof="0" dirty="0" smtClean="0">
                <a:latin typeface="Arial" charset="0"/>
                <a:cs typeface="Arial" charset="0"/>
              </a:rPr>
              <a:t>Google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sexy scientist, this picture of Harrison Ford is the most presentable. Future of ‘robots’?</a:t>
            </a:r>
            <a:endParaRPr lang="en-GB" b="0" u="none" baseline="0" noProof="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15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0" u="none" baseline="0" noProof="0" dirty="0" smtClean="0">
                <a:latin typeface="Arial" charset="0"/>
                <a:cs typeface="Arial" charset="0"/>
              </a:rPr>
              <a:t>Return to WIKI:</a:t>
            </a:r>
          </a:p>
          <a:p>
            <a:pPr eaLnBrk="1" hangingPunct="1"/>
            <a:r>
              <a:rPr lang="en-US" b="0" u="sng" baseline="0" noProof="0" dirty="0" smtClean="0">
                <a:latin typeface="Arial" charset="0"/>
                <a:cs typeface="Arial" charset="0"/>
              </a:rPr>
              <a:t>Find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and interpret rich data sources 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Okay, but new data sources means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revisions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! Motto of national accounts: “better to do wrong but consistent then good but inconsistent!”. Watson?</a:t>
            </a:r>
          </a:p>
          <a:p>
            <a:pPr eaLnBrk="1" hangingPunct="1"/>
            <a:r>
              <a:rPr lang="en-US" b="0" u="sng" baseline="0" noProof="0" dirty="0" smtClean="0">
                <a:latin typeface="Arial" charset="0"/>
                <a:cs typeface="Arial" charset="0"/>
              </a:rPr>
              <a:t>Manage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large amounts of data 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Okay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. I guess our database is not small. But not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huge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either.</a:t>
            </a:r>
            <a:endParaRPr lang="en-US" b="0" u="sng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b="0" u="sng" baseline="0" noProof="0" dirty="0" smtClean="0">
                <a:latin typeface="Arial" charset="0"/>
                <a:cs typeface="Arial" charset="0"/>
              </a:rPr>
              <a:t>Merge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data sources, ensure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consistency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of datasets 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Merge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or choose? We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choose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. Merging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might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enrich the dataset.</a:t>
            </a:r>
          </a:p>
          <a:p>
            <a:pPr eaLnBrk="1" hangingPunct="1"/>
            <a:r>
              <a:rPr lang="en-US" b="0" u="none" baseline="0" noProof="0" dirty="0" smtClean="0">
                <a:latin typeface="Arial" charset="0"/>
                <a:cs typeface="Arial" charset="0"/>
              </a:rPr>
              <a:t>Create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vis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ualizations to aid in understanding data 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Just beginning. Not yet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that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far!  </a:t>
            </a:r>
          </a:p>
          <a:p>
            <a:pPr eaLnBrk="1" hangingPunct="1"/>
            <a:r>
              <a:rPr lang="en-US" b="0" u="none" baseline="0" noProof="0" dirty="0" smtClean="0">
                <a:latin typeface="Arial" charset="0"/>
                <a:cs typeface="Arial" charset="0"/>
              </a:rPr>
              <a:t>Present and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com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municate the data insights/findings 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Yes we can! Papers, </a:t>
            </a:r>
            <a:r>
              <a:rPr lang="en-US" b="0" u="none" baseline="0" noProof="0" dirty="0" err="1" smtClean="0">
                <a:latin typeface="Arial" charset="0"/>
                <a:cs typeface="Arial" charset="0"/>
              </a:rPr>
              <a:t>vlogs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, tweets, podcasts, professional spokesmen. </a:t>
            </a:r>
          </a:p>
          <a:p>
            <a:pPr eaLnBrk="1" hangingPunct="1"/>
            <a:r>
              <a:rPr lang="en-US" b="0" u="none" baseline="0" noProof="0" dirty="0" smtClean="0">
                <a:latin typeface="Arial" charset="0"/>
                <a:cs typeface="Arial" charset="0"/>
              </a:rPr>
              <a:t>Produce answers in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days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rather than months 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No, first figures at t+45 days. Definitive figures after two years.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u="none" baseline="0" noProof="0" dirty="0" smtClean="0">
                <a:latin typeface="Arial" charset="0"/>
                <a:cs typeface="Arial" charset="0"/>
              </a:rPr>
              <a:t>Work by exploratory analysis and rapid </a:t>
            </a:r>
            <a:r>
              <a:rPr lang="en-US" b="0" u="sng" baseline="0" noProof="0" dirty="0" smtClean="0">
                <a:latin typeface="Arial" charset="0"/>
                <a:cs typeface="Arial" charset="0"/>
              </a:rPr>
              <a:t>iteration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US" b="0" u="none" baseline="0" noProof="0" dirty="0" smtClean="0">
                <a:latin typeface="Arial" charset="0"/>
                <a:cs typeface="Arial" charset="0"/>
              </a:rPr>
              <a:t> No, we are accountants, not fortune tellers! 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Watson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 IBM </a:t>
            </a:r>
            <a:r>
              <a:rPr lang="nl-NL" sz="120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interpret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annual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report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make the sector </a:t>
            </a:r>
            <a:r>
              <a:rPr lang="nl-NL" sz="1200" kern="1200" baseline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classification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? </a:t>
            </a:r>
            <a:endParaRPr lang="en-GB" b="0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b="0" u="none" baseline="0" noProof="0" dirty="0" smtClean="0">
                <a:latin typeface="Arial" charset="0"/>
                <a:cs typeface="Arial" charset="0"/>
              </a:rPr>
              <a:t>Produce and present results with dashboards (displays of current values) rather than papers/reports, as statisticians normally do 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 Do both? Dashboard are not that nuanced </a:t>
            </a:r>
          </a:p>
          <a:p>
            <a:pPr eaLnBrk="1" hangingPunct="1"/>
            <a:endParaRPr lang="en-US" b="0" u="none" baseline="0" noProof="0" dirty="0" smtClean="0">
              <a:latin typeface="Arial" charset="0"/>
              <a:cs typeface="Arial" charset="0"/>
              <a:sym typeface="Wingdings" pitchFamily="2" charset="2"/>
            </a:endParaRPr>
          </a:p>
          <a:p>
            <a:pPr eaLnBrk="1" hangingPunct="1"/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No I am not a data scientist </a:t>
            </a:r>
            <a:r>
              <a:rPr lang="en-US" b="0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yet</a:t>
            </a:r>
            <a:r>
              <a:rPr lang="en-US" b="0" u="none" baseline="0" noProof="0" dirty="0" smtClean="0">
                <a:latin typeface="Arial" charset="0"/>
                <a:cs typeface="Arial" charset="0"/>
                <a:sym typeface="Wingdings" pitchFamily="2" charset="2"/>
              </a:rPr>
              <a:t>, half a data scientist at best… </a:t>
            </a:r>
            <a:endParaRPr lang="en-US" b="0" u="none" baseline="0" noProof="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16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b="0" u="none" baseline="0" noProof="0" dirty="0" smtClean="0">
                <a:latin typeface="Arial" charset="0"/>
                <a:cs typeface="Arial" charset="0"/>
              </a:rPr>
              <a:t>Make GFS like a data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scientist? </a:t>
            </a:r>
          </a:p>
          <a:p>
            <a:pPr eaLnBrk="1" hangingPunct="1"/>
            <a:endParaRPr lang="en-GB" b="0" u="sng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What can Statistics Netherlands learn from </a:t>
            </a:r>
            <a:r>
              <a:rPr lang="en-GB" b="1" baseline="0" noProof="0" dirty="0" smtClean="0">
                <a:latin typeface="Arial" charset="0"/>
                <a:cs typeface="Arial" charset="0"/>
              </a:rPr>
              <a:t>you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?</a:t>
            </a: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b="0" u="sng" baseline="0" noProof="0" dirty="0" smtClean="0">
                <a:latin typeface="Arial" charset="0"/>
                <a:cs typeface="Arial" charset="0"/>
              </a:rPr>
              <a:t>New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statistics? 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 Not bound by </a:t>
            </a:r>
            <a:r>
              <a:rPr lang="en-GB" b="0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ESA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? 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Effectiveness of government expenditure? Not our job to decide if money is well spend? </a:t>
            </a:r>
            <a:r>
              <a:rPr lang="en-GB" b="0" baseline="0" noProof="0" dirty="0" err="1" smtClean="0">
                <a:latin typeface="Arial" charset="0"/>
                <a:cs typeface="Arial" charset="0"/>
              </a:rPr>
              <a:t>Algemene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</a:t>
            </a:r>
            <a:r>
              <a:rPr lang="en-GB" b="0" baseline="0" noProof="0" dirty="0" err="1" smtClean="0">
                <a:latin typeface="Arial" charset="0"/>
                <a:cs typeface="Arial" charset="0"/>
              </a:rPr>
              <a:t>Rekenkamer</a:t>
            </a:r>
            <a:endParaRPr lang="en-GB" b="0" baseline="0" noProof="0" dirty="0" smtClean="0">
              <a:latin typeface="Arial" charset="0"/>
              <a:cs typeface="Arial" charset="0"/>
            </a:endParaRP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b="0" baseline="0" noProof="0" dirty="0" smtClean="0">
                <a:latin typeface="Arial" charset="0"/>
                <a:cs typeface="Arial" charset="0"/>
              </a:rPr>
              <a:t>Decision tree?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Binary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! 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computer job!</a:t>
            </a: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b="0" baseline="0" noProof="0" dirty="0" smtClean="0">
                <a:latin typeface="Arial" charset="0"/>
                <a:cs typeface="Arial" charset="0"/>
              </a:rPr>
              <a:t>Data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collection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? Or data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mining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?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Shit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in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gold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out? With some help of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Watson</a:t>
            </a: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b="0" baseline="0" noProof="0" dirty="0" smtClean="0">
                <a:latin typeface="Arial" charset="0"/>
                <a:cs typeface="Arial" charset="0"/>
              </a:rPr>
              <a:t>Open access output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and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input? 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 privacy? </a:t>
            </a:r>
            <a:endParaRPr lang="en-GB" b="0" baseline="0" noProof="0" dirty="0" smtClean="0">
              <a:latin typeface="Arial" charset="0"/>
              <a:cs typeface="Arial" charset="0"/>
            </a:endParaRP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b="0" baseline="0" noProof="0" dirty="0" smtClean="0">
                <a:latin typeface="Arial" charset="0"/>
                <a:cs typeface="Arial" charset="0"/>
              </a:rPr>
              <a:t>Integration of datasets in national accounts? 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GB" b="0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pri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oritizing? </a:t>
            </a:r>
            <a:endParaRPr lang="en-GB" b="0" baseline="0" noProof="0" dirty="0" smtClean="0">
              <a:latin typeface="Arial" charset="0"/>
              <a:cs typeface="Arial" charset="0"/>
            </a:endParaRPr>
          </a:p>
          <a:p>
            <a:pPr marL="171450" indent="-171450" eaLnBrk="1" hangingPunct="1">
              <a:buFontTx/>
              <a:buChar char="-"/>
            </a:pPr>
            <a:r>
              <a:rPr lang="en-GB" b="0" baseline="0" noProof="0" dirty="0" smtClean="0">
                <a:latin typeface="Arial" charset="0"/>
                <a:cs typeface="Arial" charset="0"/>
              </a:rPr>
              <a:t>Visualisations? 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Dash boards, maps, interactive tools (‘my personal tax meter’  what do people from tax authority think of this?) </a:t>
            </a:r>
            <a:endParaRPr lang="en-GB" b="0" baseline="0" noProof="0" dirty="0" smtClean="0">
              <a:latin typeface="Arial" charset="0"/>
              <a:cs typeface="Arial" charset="0"/>
            </a:endParaRPr>
          </a:p>
          <a:p>
            <a:pPr marL="171450" indent="-171450" eaLnBrk="1" hangingPunct="1">
              <a:buFontTx/>
              <a:buChar char="-"/>
            </a:pPr>
            <a:r>
              <a:rPr lang="en-GB" b="0" baseline="0" noProof="0" dirty="0" smtClean="0">
                <a:latin typeface="Arial" charset="0"/>
                <a:cs typeface="Arial" charset="0"/>
              </a:rPr>
              <a:t>Now casting? 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 debt clock  real time deficit? Quote </a:t>
            </a:r>
            <a:r>
              <a:rPr lang="en-GB" b="0" baseline="0" noProof="0" dirty="0" err="1" smtClean="0">
                <a:latin typeface="Arial" charset="0"/>
                <a:cs typeface="Arial" charset="0"/>
                <a:sym typeface="Wingdings" pitchFamily="2" charset="2"/>
              </a:rPr>
              <a:t>Nassim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 Nicholas </a:t>
            </a:r>
            <a:r>
              <a:rPr lang="en-GB" b="0" u="sng" baseline="0" noProof="0" dirty="0" err="1" smtClean="0">
                <a:latin typeface="Arial" charset="0"/>
                <a:cs typeface="Arial" charset="0"/>
                <a:sym typeface="Wingdings" pitchFamily="2" charset="2"/>
              </a:rPr>
              <a:t>Taleb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: if you want to kill yourself, get a personal physician and constant measure your hearth beat. </a:t>
            </a:r>
            <a:r>
              <a:rPr lang="en-GB" b="0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More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 data is </a:t>
            </a:r>
            <a:r>
              <a:rPr lang="en-GB" b="0" u="sng" baseline="0" noProof="0" dirty="0" smtClean="0">
                <a:latin typeface="Arial" charset="0"/>
                <a:cs typeface="Arial" charset="0"/>
                <a:sym typeface="Wingdings" pitchFamily="2" charset="2"/>
              </a:rPr>
              <a:t>more</a:t>
            </a:r>
            <a:r>
              <a:rPr lang="en-GB" b="0" baseline="0" noProof="0" dirty="0" smtClean="0">
                <a:latin typeface="Arial" charset="0"/>
                <a:cs typeface="Arial" charset="0"/>
                <a:sym typeface="Wingdings" pitchFamily="2" charset="2"/>
              </a:rPr>
              <a:t> measure faults.</a:t>
            </a:r>
            <a:endParaRPr lang="en-GB" b="0" baseline="0" noProof="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2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One of the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oldest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statistics: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count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the coins in treasury chest. The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emptier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, the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easier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. </a:t>
            </a:r>
          </a:p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Gerrit </a:t>
            </a:r>
            <a:r>
              <a:rPr lang="en-GB" b="0" baseline="0" noProof="0" dirty="0" err="1" smtClean="0">
                <a:latin typeface="Arial" charset="0"/>
                <a:cs typeface="Arial" charset="0"/>
              </a:rPr>
              <a:t>Zalm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always showed how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empty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the chest was.</a:t>
            </a:r>
          </a:p>
          <a:p>
            <a:pPr eaLnBrk="1" hangingPunct="1"/>
            <a:endParaRPr lang="en-GB" b="0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b="0" u="sng" baseline="0" noProof="0" dirty="0" smtClean="0">
                <a:latin typeface="Arial" charset="0"/>
                <a:cs typeface="Arial" charset="0"/>
              </a:rPr>
              <a:t>Basically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we make an annual report for Government.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3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b="0" noProof="0" dirty="0" smtClean="0">
                <a:latin typeface="Arial" charset="0"/>
                <a:cs typeface="Arial" charset="0"/>
              </a:rPr>
              <a:t>What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is Government Finance Statistics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now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adays?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K</a:t>
            </a:r>
            <a:r>
              <a:rPr lang="en-GB" b="0" i="0" u="sng" baseline="0" noProof="0" dirty="0" smtClean="0">
                <a:latin typeface="Arial" charset="0"/>
                <a:cs typeface="Arial" charset="0"/>
              </a:rPr>
              <a:t>e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y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figures: D</a:t>
            </a:r>
            <a:r>
              <a:rPr lang="en-US" dirty="0" err="1" smtClean="0"/>
              <a:t>eficit</a:t>
            </a:r>
            <a:r>
              <a:rPr lang="en-US" dirty="0" smtClean="0"/>
              <a:t>, debt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excessive when above the norm of </a:t>
            </a:r>
            <a:r>
              <a:rPr lang="en-US" u="sng" baseline="0" dirty="0" smtClean="0">
                <a:sym typeface="Wingdings" pitchFamily="2" charset="2"/>
              </a:rPr>
              <a:t>3</a:t>
            </a:r>
            <a:r>
              <a:rPr lang="en-US" baseline="0" dirty="0" smtClean="0">
                <a:sym typeface="Wingdings" pitchFamily="2" charset="2"/>
              </a:rPr>
              <a:t> and </a:t>
            </a:r>
            <a:r>
              <a:rPr lang="en-US" u="sng" baseline="0" dirty="0" smtClean="0">
                <a:sym typeface="Wingdings" pitchFamily="2" charset="2"/>
              </a:rPr>
              <a:t>60</a:t>
            </a:r>
            <a:r>
              <a:rPr lang="en-US" baseline="0" dirty="0" smtClean="0">
                <a:sym typeface="Wingdings" pitchFamily="2" charset="2"/>
              </a:rPr>
              <a:t> percent.</a:t>
            </a:r>
          </a:p>
          <a:p>
            <a:r>
              <a:rPr lang="en-GB" b="0" u="sng" baseline="0" noProof="0" dirty="0" smtClean="0">
                <a:latin typeface="Arial" charset="0"/>
                <a:cs typeface="Arial" charset="0"/>
              </a:rPr>
              <a:t>Guess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: are we within the norms?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4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These graphs are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not very flashy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, but they do work.</a:t>
            </a:r>
          </a:p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Tax burden to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record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level</a:t>
            </a:r>
          </a:p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Consumption increases: government’s share in economy increases. Largely because rest of economy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decreases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5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Relevant? We like to think so!</a:t>
            </a:r>
          </a:p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Statistics Netherlands: we present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facts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, whether politicians like them or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not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6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Case of Greece: this happens when statistics are made by politicians. Deficit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increases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with every revision</a:t>
            </a:r>
          </a:p>
          <a:p>
            <a:pPr eaLnBrk="1" hangingPunct="1"/>
            <a:endParaRPr lang="en-GB" b="0" baseline="0" noProof="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In our job, these reservations are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very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serious.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mbria" pitchFamily="18" charset="0"/>
                <a:cs typeface="Arial" charset="0"/>
              </a:defRPr>
            </a:lvl9pPr>
          </a:lstStyle>
          <a:p>
            <a:fld id="{4E08F08B-1B10-4661-A24F-7F462CC7983B}" type="slidenum">
              <a:rPr lang="nl-NL" b="0" smtClean="0">
                <a:latin typeface="Arial" charset="0"/>
              </a:rPr>
              <a:pPr/>
              <a:t>7</a:t>
            </a:fld>
            <a:endParaRPr lang="nl-NL" b="0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b="0" baseline="0" noProof="0" dirty="0" smtClean="0">
                <a:latin typeface="Arial" charset="0"/>
                <a:cs typeface="Arial" charset="0"/>
              </a:rPr>
              <a:t>Debt is revised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upwards</a:t>
            </a:r>
            <a:r>
              <a:rPr lang="en-GB" b="0" baseline="0" noProof="0" dirty="0" smtClean="0">
                <a:latin typeface="Arial" charset="0"/>
                <a:cs typeface="Arial" charset="0"/>
              </a:rPr>
              <a:t> each time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u="none" baseline="0" noProof="0" dirty="0" smtClean="0">
                <a:latin typeface="Arial" charset="0"/>
                <a:cs typeface="Arial" charset="0"/>
              </a:rPr>
              <a:t>First question is always a definition question: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what</a:t>
            </a:r>
            <a:r>
              <a:rPr lang="en-GB" b="0" u="none" baseline="0" noProof="0" dirty="0" smtClean="0">
                <a:latin typeface="Arial" charset="0"/>
                <a:cs typeface="Arial" charset="0"/>
              </a:rPr>
              <a:t> is Government?</a:t>
            </a:r>
          </a:p>
          <a:p>
            <a:endParaRPr lang="en-GB" b="0" u="none" baseline="0" noProof="0" dirty="0" smtClean="0">
              <a:latin typeface="Arial" charset="0"/>
              <a:cs typeface="Arial" charset="0"/>
            </a:endParaRPr>
          </a:p>
          <a:p>
            <a:r>
              <a:rPr lang="en-GB" b="0" u="none" baseline="0" noProof="0" dirty="0" smtClean="0">
                <a:latin typeface="Arial" charset="0"/>
                <a:cs typeface="Arial" charset="0"/>
              </a:rPr>
              <a:t>Many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definitions</a:t>
            </a:r>
            <a:r>
              <a:rPr lang="en-GB" b="0" u="none" baseline="0" noProof="0" dirty="0" smtClean="0">
                <a:latin typeface="Arial" charset="0"/>
                <a:cs typeface="Arial" charset="0"/>
              </a:rPr>
              <a:t>. With many different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outcomes</a:t>
            </a:r>
          </a:p>
          <a:p>
            <a:endParaRPr lang="en-GB" b="0" u="none" baseline="0" noProof="0" dirty="0" smtClean="0">
              <a:latin typeface="Arial" charset="0"/>
              <a:cs typeface="Arial" charset="0"/>
            </a:endParaRPr>
          </a:p>
          <a:p>
            <a:r>
              <a:rPr lang="nl-NL" baseline="0" dirty="0" smtClean="0"/>
              <a:t>&lt;Het gaat hier om het idee, ik weet niet precies hoe al die populaties er uitzien en dus overlappen of niet&gt;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F22973-6988-4E91-8768-FBC8A8BD1273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723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u="none" baseline="0" noProof="0" dirty="0" smtClean="0">
                <a:latin typeface="Arial" charset="0"/>
                <a:cs typeface="Arial" charset="0"/>
              </a:rPr>
              <a:t>Our definition is that of the national accounts: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ESA</a:t>
            </a:r>
          </a:p>
          <a:p>
            <a:endParaRPr lang="en-GB" b="0" u="none" baseline="0" noProof="0" dirty="0" smtClean="0">
              <a:latin typeface="Arial" charset="0"/>
              <a:cs typeface="Arial" charset="0"/>
            </a:endParaRPr>
          </a:p>
          <a:p>
            <a:r>
              <a:rPr lang="en-GB" b="0" u="none" baseline="0" noProof="0" dirty="0" smtClean="0">
                <a:latin typeface="Arial" charset="0"/>
                <a:cs typeface="Arial" charset="0"/>
              </a:rPr>
              <a:t>The contrary to the European Space Agency, it is </a:t>
            </a:r>
            <a:r>
              <a:rPr lang="en-GB" b="0" u="sng" baseline="0" noProof="0" dirty="0" smtClean="0">
                <a:latin typeface="Arial" charset="0"/>
                <a:cs typeface="Arial" charset="0"/>
              </a:rPr>
              <a:t>not</a:t>
            </a:r>
            <a:r>
              <a:rPr lang="en-GB" b="0" u="none" baseline="0" noProof="0" dirty="0" smtClean="0">
                <a:latin typeface="Arial" charset="0"/>
                <a:cs typeface="Arial" charset="0"/>
              </a:rPr>
              <a:t> rocket science.</a:t>
            </a:r>
            <a:endParaRPr lang="en-GB" noProof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F22973-6988-4E91-8768-FBC8A8BD1273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723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2C9D9-78D8-45CC-9C6C-B4A0A5D1652B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937E1-5229-494F-8762-7E0FD9089D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81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4F130-B868-41F1-90A8-E90C27440E01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2FD88-B8B0-4EF6-8845-716A9D0B3BF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5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1796E-7691-4BE3-89F4-4DE2E113B4B6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D8959-E345-498E-9B77-1CDB66F5106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9757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6BE1E-B256-42F4-8F31-3E107A44F7BD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8F797-2D55-473E-BDC1-1627EDCE5D7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3140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A5E0F-57CE-47A4-99D6-49FE218FA9CE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DE7C9-4669-4CAF-ACF8-33DC167D1B1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127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ED6E0-526F-43E6-8CD1-61759EF7FC92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05BE1-E8EB-451A-AB8F-EE3B5130931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910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4539E-8DB9-48F3-9436-00521BC7E4C5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09373-7C0C-4BE3-ADEC-2769A76D464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0543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E8755-9E7C-401E-9C87-AB283EC7144C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70A46-CCB4-4918-B7F5-FCFF9535A81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693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50DC0-FC3F-4B69-AF74-5FC33B3AD8D7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7F3CA-EFA8-4996-B8F0-3F8E39975B2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2780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5B043-5B16-48BD-91E1-22D9512B84C8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9B9E7-A64B-4C61-8351-06299E188A5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8476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31E99-84E0-4D98-85A5-82CA80AC475F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FABDF-A8F5-405C-8EAA-DF9A032D6C8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788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5E249CE3-9AC0-4C41-9DBF-BA19899AC96E}" type="datetime1">
              <a:rPr lang="nl-NL"/>
              <a:pPr>
                <a:defRPr/>
              </a:pPr>
              <a:t>1-11-2016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6DE8089F-E079-48AA-A51C-156FC5D8EA6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US" sz="3200" dirty="0" smtClean="0">
                <a:solidFill>
                  <a:schemeClr val="bg1"/>
                </a:solidFill>
                <a:latin typeface="Corbel" pitchFamily="34" charset="0"/>
              </a:rPr>
              <a:t>Government </a:t>
            </a:r>
            <a:r>
              <a:rPr lang="en-US" sz="3200" dirty="0">
                <a:solidFill>
                  <a:schemeClr val="bg1"/>
                </a:solidFill>
                <a:latin typeface="Corbel" pitchFamily="34" charset="0"/>
              </a:rPr>
              <a:t>finance statistics </a:t>
            </a:r>
            <a:r>
              <a:rPr lang="en-US" sz="3200" dirty="0" smtClean="0">
                <a:solidFill>
                  <a:schemeClr val="bg1"/>
                </a:solidFill>
                <a:latin typeface="Corbel" pitchFamily="34" charset="0"/>
              </a:rPr>
              <a:t>2.0</a:t>
            </a:r>
            <a:endParaRPr lang="en-GB" sz="3200" dirty="0">
              <a:solidFill>
                <a:schemeClr val="bg1"/>
              </a:solidFill>
              <a:latin typeface="Corbel" pitchFamily="34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457200" y="1286146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99FF"/>
                </a:solidFill>
              </a:rPr>
              <a:t>C</a:t>
            </a:r>
            <a:r>
              <a:rPr lang="en-GB" sz="2000" dirty="0" smtClean="0">
                <a:solidFill>
                  <a:srgbClr val="0099FF"/>
                </a:solidFill>
              </a:rPr>
              <a:t>hallenges </a:t>
            </a:r>
            <a:r>
              <a:rPr lang="en-GB" sz="2000" dirty="0">
                <a:solidFill>
                  <a:srgbClr val="0099FF"/>
                </a:solidFill>
              </a:rPr>
              <a:t>for </a:t>
            </a:r>
            <a:r>
              <a:rPr lang="en-GB" sz="2000" dirty="0" smtClean="0">
                <a:solidFill>
                  <a:srgbClr val="0099FF"/>
                </a:solidFill>
              </a:rPr>
              <a:t>data scientists?</a:t>
            </a:r>
            <a:endParaRPr lang="en-GB" sz="1600" dirty="0">
              <a:solidFill>
                <a:srgbClr val="0099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40393"/>
            <a:ext cx="3307432" cy="220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21" y="2540393"/>
            <a:ext cx="3789395" cy="220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Government </a:t>
            </a:r>
            <a:r>
              <a:rPr lang="en-GB" sz="3600" dirty="0">
                <a:solidFill>
                  <a:schemeClr val="bg1"/>
                </a:solidFill>
                <a:latin typeface="Corbel" pitchFamily="34" charset="0"/>
              </a:rPr>
              <a:t>Finance Statistics </a:t>
            </a:r>
            <a:r>
              <a:rPr lang="en-GB" sz="3600" dirty="0">
                <a:solidFill>
                  <a:srgbClr val="FF0000"/>
                </a:solidFill>
                <a:latin typeface="Corbel" pitchFamily="34" charset="0"/>
              </a:rPr>
              <a:t>1.0</a:t>
            </a:r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 </a:t>
            </a:r>
            <a:endParaRPr lang="en-GB" sz="3600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182" y="1417638"/>
            <a:ext cx="38100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68761"/>
            <a:ext cx="3960440" cy="265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221" y="5229200"/>
            <a:ext cx="3861083" cy="1387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240" y="4077072"/>
            <a:ext cx="266700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023" y="3289523"/>
            <a:ext cx="187642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98" y="3940543"/>
            <a:ext cx="31908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93591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chemeClr val="bg1"/>
                </a:solidFill>
                <a:latin typeface="Corbel" pitchFamily="34" charset="0"/>
              </a:rPr>
              <a:t>Delimitation sector general government decision tree </a:t>
            </a:r>
            <a:endParaRPr lang="en-GB" sz="2400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377" y="1268760"/>
            <a:ext cx="5595911" cy="55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06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606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US" sz="3600" dirty="0">
                <a:solidFill>
                  <a:schemeClr val="bg1"/>
                </a:solidFill>
                <a:latin typeface="Corbel" pitchFamily="34" charset="0"/>
              </a:rPr>
              <a:t>Case by case data </a:t>
            </a:r>
            <a:r>
              <a:rPr lang="en-US" sz="3600" dirty="0" smtClean="0">
                <a:solidFill>
                  <a:schemeClr val="bg1"/>
                </a:solidFill>
                <a:latin typeface="Corbel" pitchFamily="34" charset="0"/>
              </a:rPr>
              <a:t>collection </a:t>
            </a:r>
            <a:r>
              <a:rPr lang="en-GB" sz="3600" dirty="0" smtClean="0">
                <a:solidFill>
                  <a:srgbClr val="FF0000"/>
                </a:solidFill>
                <a:latin typeface="Corbel" pitchFamily="34" charset="0"/>
              </a:rPr>
              <a:t>1.0</a:t>
            </a:r>
            <a:endParaRPr lang="en-GB" sz="3600" dirty="0">
              <a:solidFill>
                <a:schemeClr val="bg1"/>
              </a:solidFill>
              <a:latin typeface="Corbel" pitchFamily="34" charset="0"/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918000" y="1566000"/>
            <a:ext cx="7596000" cy="446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Cannot ask suppliers for sector classification</a:t>
            </a:r>
          </a:p>
          <a:p>
            <a:r>
              <a:rPr lang="en-GB" sz="2000" dirty="0" smtClean="0"/>
              <a:t>Documentation needed for decision tree:</a:t>
            </a:r>
          </a:p>
          <a:p>
            <a:pPr lvl="1"/>
            <a:r>
              <a:rPr lang="en-GB" sz="1800" dirty="0" smtClean="0"/>
              <a:t>(Depending on legal type)</a:t>
            </a:r>
          </a:p>
          <a:p>
            <a:pPr lvl="1"/>
            <a:r>
              <a:rPr lang="en-GB" sz="1800" dirty="0" smtClean="0"/>
              <a:t>Accounting reports</a:t>
            </a:r>
          </a:p>
          <a:p>
            <a:pPr lvl="1"/>
            <a:r>
              <a:rPr lang="en-GB" sz="1800" dirty="0" smtClean="0"/>
              <a:t>Annual reports</a:t>
            </a:r>
          </a:p>
          <a:p>
            <a:pPr lvl="1"/>
            <a:r>
              <a:rPr lang="en-GB" sz="1800" dirty="0" smtClean="0"/>
              <a:t>Statutes</a:t>
            </a:r>
          </a:p>
          <a:p>
            <a:r>
              <a:rPr lang="en-GB" sz="2000" dirty="0" smtClean="0"/>
              <a:t>Both unit and item nonresponse</a:t>
            </a:r>
          </a:p>
          <a:p>
            <a:r>
              <a:rPr lang="en-GB" sz="2000" dirty="0" smtClean="0"/>
              <a:t>Prioritize units: link to key figures</a:t>
            </a:r>
          </a:p>
        </p:txBody>
      </p:sp>
    </p:spTree>
    <p:extLst>
      <p:ext uri="{BB962C8B-B14F-4D97-AF65-F5344CB8AC3E}">
        <p14:creationId xmlns:p14="http://schemas.microsoft.com/office/powerpoint/2010/main" val="41014720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99220"/>
            <a:ext cx="8217764" cy="3513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Government Finance Statistics </a:t>
            </a:r>
            <a:r>
              <a:rPr lang="en-GB" sz="3600" dirty="0" smtClean="0">
                <a:solidFill>
                  <a:srgbClr val="FF0000"/>
                </a:solidFill>
                <a:latin typeface="Corbel" pitchFamily="34" charset="0"/>
              </a:rPr>
              <a:t>2.0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7236296" y="548680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  <a:latin typeface="Corbel" pitchFamily="34" charset="0"/>
              </a:rPr>
              <a:t>?</a:t>
            </a:r>
            <a:endParaRPr lang="nl-NL" sz="3600" dirty="0">
              <a:solidFill>
                <a:srgbClr val="FF0000"/>
              </a:solidFill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376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Government Finance Statistics </a:t>
            </a:r>
            <a:r>
              <a:rPr lang="en-GB" sz="3600" dirty="0" smtClean="0">
                <a:solidFill>
                  <a:srgbClr val="FF0000"/>
                </a:solidFill>
                <a:latin typeface="Corbel" pitchFamily="34" charset="0"/>
              </a:rPr>
              <a:t>2.0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627" y="1772816"/>
            <a:ext cx="3945236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73" y="1767433"/>
            <a:ext cx="3712071" cy="460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0644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Government Finance Statistics </a:t>
            </a:r>
            <a:r>
              <a:rPr lang="en-GB" sz="3600" dirty="0" smtClean="0">
                <a:solidFill>
                  <a:srgbClr val="FF0000"/>
                </a:solidFill>
                <a:latin typeface="Corbel" pitchFamily="34" charset="0"/>
              </a:rPr>
              <a:t>2.0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611560" y="1487228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400" b="0" dirty="0">
                <a:latin typeface="Arial" charset="0"/>
              </a:rPr>
              <a:t>Find and interpret rich data sources </a:t>
            </a:r>
            <a:endParaRPr lang="en-US" sz="2400" b="0" dirty="0" smtClean="0">
              <a:latin typeface="Arial" charset="0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400" b="0" dirty="0" smtClean="0">
                <a:latin typeface="Arial" charset="0"/>
              </a:rPr>
              <a:t>Manage </a:t>
            </a:r>
            <a:r>
              <a:rPr lang="en-US" sz="2400" b="0" dirty="0">
                <a:latin typeface="Arial" charset="0"/>
              </a:rPr>
              <a:t>large amounts of </a:t>
            </a:r>
            <a:r>
              <a:rPr lang="en-US" sz="2400" b="0" dirty="0" smtClean="0">
                <a:latin typeface="Arial" charset="0"/>
              </a:rPr>
              <a:t>data</a:t>
            </a:r>
            <a:endParaRPr lang="en-US" sz="2400" b="0" dirty="0">
              <a:latin typeface="Arial" charset="0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400" b="0" dirty="0">
                <a:latin typeface="Arial" charset="0"/>
              </a:rPr>
              <a:t>Merge data sources, ensure consistency of </a:t>
            </a:r>
            <a:r>
              <a:rPr lang="en-US" sz="2400" b="0" dirty="0" smtClean="0">
                <a:latin typeface="Arial" charset="0"/>
              </a:rPr>
              <a:t>datasets.</a:t>
            </a:r>
            <a:endParaRPr lang="en-US" sz="2400" b="0" dirty="0">
              <a:latin typeface="Arial" charset="0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400" b="0" dirty="0">
                <a:latin typeface="Arial" charset="0"/>
              </a:rPr>
              <a:t>Create visualizations to aid in understanding data </a:t>
            </a:r>
            <a:endParaRPr lang="en-US" sz="2400" b="0" dirty="0" smtClean="0">
              <a:latin typeface="Arial" charset="0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400" b="0" dirty="0" smtClean="0">
                <a:latin typeface="Arial" charset="0"/>
              </a:rPr>
              <a:t>Present </a:t>
            </a:r>
            <a:r>
              <a:rPr lang="en-US" sz="2400" b="0" dirty="0">
                <a:latin typeface="Arial" charset="0"/>
              </a:rPr>
              <a:t>and communicate the data insights/findings </a:t>
            </a:r>
            <a:endParaRPr lang="en-US" sz="2400" b="0" dirty="0" smtClean="0">
              <a:latin typeface="Arial" charset="0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400" b="0" dirty="0" smtClean="0">
                <a:latin typeface="Arial" charset="0"/>
              </a:rPr>
              <a:t>Produce </a:t>
            </a:r>
            <a:r>
              <a:rPr lang="en-US" sz="2400" b="0" dirty="0">
                <a:latin typeface="Arial" charset="0"/>
              </a:rPr>
              <a:t>answers in days rather than </a:t>
            </a:r>
            <a:r>
              <a:rPr lang="en-US" sz="2400" b="0" dirty="0" smtClean="0">
                <a:latin typeface="Arial" charset="0"/>
              </a:rPr>
              <a:t>months</a:t>
            </a:r>
            <a:endParaRPr lang="en-US" sz="2400" b="0" dirty="0">
              <a:latin typeface="Arial" charset="0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400" b="0" dirty="0">
                <a:latin typeface="Arial" charset="0"/>
              </a:rPr>
              <a:t>Work by exploratory analysis and rapid iteration </a:t>
            </a:r>
            <a:endParaRPr lang="en-US" sz="2400" b="0" dirty="0" smtClean="0">
              <a:latin typeface="Arial" charset="0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400" b="0" dirty="0" smtClean="0">
                <a:latin typeface="Arial" charset="0"/>
              </a:rPr>
              <a:t>Produce </a:t>
            </a:r>
            <a:r>
              <a:rPr lang="en-US" sz="2400" b="0" dirty="0">
                <a:latin typeface="Arial" charset="0"/>
              </a:rPr>
              <a:t>and present results with dashboards (displays of current values) rather than papers/reports, as statisticians normally </a:t>
            </a:r>
            <a:r>
              <a:rPr lang="en-US" sz="2400" b="0" dirty="0" smtClean="0">
                <a:latin typeface="Arial" charset="0"/>
              </a:rPr>
              <a:t>do</a:t>
            </a:r>
            <a:endParaRPr lang="nl-NL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96752"/>
            <a:ext cx="14668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608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Government Finance Statistics </a:t>
            </a:r>
            <a:r>
              <a:rPr lang="en-GB" sz="3600" dirty="0" smtClean="0">
                <a:solidFill>
                  <a:srgbClr val="FF0000"/>
                </a:solidFill>
                <a:latin typeface="Corbel" pitchFamily="34" charset="0"/>
              </a:rPr>
              <a:t>2.0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21" y="1412776"/>
            <a:ext cx="8213319" cy="4118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1457325"/>
            <a:ext cx="7048500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8113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Government Finance Statistics </a:t>
            </a:r>
            <a:r>
              <a:rPr lang="en-GB" sz="3600" dirty="0" smtClean="0">
                <a:solidFill>
                  <a:srgbClr val="FF0000"/>
                </a:solidFill>
                <a:latin typeface="Corbel" pitchFamily="34" charset="0"/>
              </a:rPr>
              <a:t>0.0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391" y="1320944"/>
            <a:ext cx="6572969" cy="5348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706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Government Finance Statistics </a:t>
            </a:r>
            <a:r>
              <a:rPr lang="en-GB" sz="3600" dirty="0" smtClean="0">
                <a:solidFill>
                  <a:srgbClr val="FF0000"/>
                </a:solidFill>
                <a:latin typeface="Corbel" pitchFamily="34" charset="0"/>
              </a:rPr>
              <a:t>1.0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graphicFrame>
        <p:nvGraphicFramePr>
          <p:cNvPr id="9" name="Grafiek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2828474"/>
              </p:ext>
            </p:extLst>
          </p:nvPr>
        </p:nvGraphicFramePr>
        <p:xfrm>
          <a:off x="653088" y="1628774"/>
          <a:ext cx="6871240" cy="4671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24958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Government Finance Statistics </a:t>
            </a:r>
            <a:r>
              <a:rPr lang="en-GB" sz="3600" dirty="0" smtClean="0">
                <a:solidFill>
                  <a:srgbClr val="FF0000"/>
                </a:solidFill>
                <a:latin typeface="Corbel" pitchFamily="34" charset="0"/>
              </a:rPr>
              <a:t>1.0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89" y="1556792"/>
            <a:ext cx="6896755" cy="439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145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Relevant?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pic>
        <p:nvPicPr>
          <p:cNvPr id="4" name="Picture 1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4858"/>
            <a:ext cx="9144000" cy="380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960" y="1275754"/>
            <a:ext cx="5359400" cy="388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442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Relevant?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042988" y="1341438"/>
            <a:ext cx="7164387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dirty="0"/>
              <a:t>22 oktober 2009: 	</a:t>
            </a:r>
          </a:p>
          <a:p>
            <a:pPr>
              <a:spcBef>
                <a:spcPct val="50000"/>
              </a:spcBef>
            </a:pPr>
            <a:r>
              <a:rPr lang="en-US" dirty="0"/>
              <a:t>“</a:t>
            </a:r>
            <a:r>
              <a:rPr lang="nl-NL" i="1" dirty="0"/>
              <a:t>Eurostat has </a:t>
            </a:r>
            <a:r>
              <a:rPr lang="nl-NL" i="1" dirty="0" err="1"/>
              <a:t>expressed</a:t>
            </a:r>
            <a:r>
              <a:rPr lang="nl-NL" i="1" dirty="0"/>
              <a:t> a </a:t>
            </a:r>
            <a:r>
              <a:rPr lang="nl-NL" i="1" dirty="0" err="1"/>
              <a:t>reservation</a:t>
            </a:r>
            <a:r>
              <a:rPr lang="nl-NL" i="1" dirty="0"/>
              <a:t> on the data </a:t>
            </a:r>
            <a:r>
              <a:rPr lang="nl-NL" i="1" dirty="0" err="1"/>
              <a:t>reported</a:t>
            </a:r>
            <a:r>
              <a:rPr lang="nl-NL" i="1" dirty="0"/>
              <a:t> </a:t>
            </a:r>
            <a:r>
              <a:rPr lang="nl-NL" i="1" dirty="0" err="1"/>
              <a:t>by</a:t>
            </a:r>
            <a:r>
              <a:rPr lang="nl-NL" i="1" dirty="0"/>
              <a:t> Greece </a:t>
            </a:r>
            <a:r>
              <a:rPr lang="nl-NL" i="1" dirty="0" err="1"/>
              <a:t>due</a:t>
            </a:r>
            <a:r>
              <a:rPr lang="nl-NL" i="1" dirty="0"/>
              <a:t> </a:t>
            </a:r>
            <a:r>
              <a:rPr lang="nl-NL" i="1" dirty="0" err="1"/>
              <a:t>to</a:t>
            </a:r>
            <a:r>
              <a:rPr lang="nl-NL" i="1" dirty="0"/>
              <a:t> significant </a:t>
            </a:r>
            <a:r>
              <a:rPr lang="nl-NL" i="1" dirty="0" err="1"/>
              <a:t>uncertainties</a:t>
            </a:r>
            <a:r>
              <a:rPr lang="nl-NL" i="1" dirty="0"/>
              <a:t> over the </a:t>
            </a:r>
            <a:r>
              <a:rPr lang="nl-NL" i="1" dirty="0" err="1"/>
              <a:t>figures</a:t>
            </a:r>
            <a:r>
              <a:rPr lang="nl-NL" i="1" dirty="0"/>
              <a:t> </a:t>
            </a:r>
            <a:r>
              <a:rPr lang="nl-NL" i="1" dirty="0" err="1"/>
              <a:t>notified</a:t>
            </a:r>
            <a:r>
              <a:rPr lang="nl-NL" i="1" dirty="0"/>
              <a:t> </a:t>
            </a:r>
            <a:r>
              <a:rPr lang="nl-NL" i="1" dirty="0" err="1"/>
              <a:t>by</a:t>
            </a:r>
            <a:r>
              <a:rPr lang="nl-NL" i="1" dirty="0"/>
              <a:t> the </a:t>
            </a:r>
            <a:r>
              <a:rPr lang="nl-NL" i="1" dirty="0" err="1"/>
              <a:t>Greek</a:t>
            </a:r>
            <a:r>
              <a:rPr lang="nl-NL" i="1" dirty="0"/>
              <a:t> </a:t>
            </a:r>
            <a:r>
              <a:rPr lang="nl-NL" i="1" dirty="0" err="1"/>
              <a:t>statistical</a:t>
            </a:r>
            <a:r>
              <a:rPr lang="nl-NL" i="1" dirty="0"/>
              <a:t> </a:t>
            </a:r>
            <a:r>
              <a:rPr lang="nl-NL" i="1" dirty="0" err="1"/>
              <a:t>authorities</a:t>
            </a:r>
            <a:r>
              <a:rPr lang="nl-NL" i="1" dirty="0"/>
              <a:t>.”</a:t>
            </a: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27088" y="3141663"/>
          <a:ext cx="7056437" cy="350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Grafiek" r:id="rId4" imgW="5029200" imgH="2495702" progId="Excel.Chart.8">
                  <p:embed/>
                </p:oleObj>
              </mc:Choice>
              <mc:Fallback>
                <p:oleObj name="Grafiek" r:id="rId4" imgW="5029200" imgH="2495702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141663"/>
                        <a:ext cx="7056437" cy="350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2905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n-GB" sz="3600" dirty="0" smtClean="0">
                <a:solidFill>
                  <a:schemeClr val="bg1"/>
                </a:solidFill>
                <a:latin typeface="Corbel" pitchFamily="34" charset="0"/>
              </a:rPr>
              <a:t>Relevant?</a:t>
            </a:r>
            <a:endParaRPr lang="en-GB" sz="3600" dirty="0">
              <a:solidFill>
                <a:srgbClr val="FF0000"/>
              </a:solidFill>
              <a:latin typeface="Corbe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107208"/>
              </p:ext>
            </p:extLst>
          </p:nvPr>
        </p:nvGraphicFramePr>
        <p:xfrm>
          <a:off x="468313" y="1628800"/>
          <a:ext cx="8213249" cy="4076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Grafiek" r:id="rId5" imgW="5029200" imgH="2495702" progId="Excel.Chart.8">
                  <p:embed/>
                </p:oleObj>
              </mc:Choice>
              <mc:Fallback>
                <p:oleObj name="Grafiek" r:id="rId5" imgW="5029200" imgH="2495702" progId="Excel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628800"/>
                        <a:ext cx="8213249" cy="40769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5871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76000" y="450000"/>
            <a:ext cx="8298480" cy="75599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smtClean="0">
                <a:solidFill>
                  <a:schemeClr val="bg1"/>
                </a:solidFill>
              </a:rPr>
              <a:t>What is government?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ijdelijke aanduiding voor dianummer 3"/>
          <p:cNvSpPr>
            <a:spLocks noGrp="1"/>
          </p:cNvSpPr>
          <p:nvPr>
            <p:ph type="sldNum" sz="quarter" idx="4294967295"/>
          </p:nvPr>
        </p:nvSpPr>
        <p:spPr>
          <a:xfrm>
            <a:off x="7308304" y="6066000"/>
            <a:ext cx="569558" cy="432000"/>
          </a:xfrm>
          <a:prstGeom prst="rect">
            <a:avLst/>
          </a:prstGeom>
        </p:spPr>
        <p:txBody>
          <a:bodyPr/>
          <a:lstStyle/>
          <a:p>
            <a:pPr algn="r"/>
            <a:fld id="{845CA951-4815-4987-9CD6-BB5D6648C0B5}" type="slidenum">
              <a:rPr lang="en-GB" smtClean="0"/>
              <a:pPr algn="r"/>
              <a:t>8</a:t>
            </a:fld>
            <a:endParaRPr lang="en-GB"/>
          </a:p>
        </p:txBody>
      </p:sp>
      <p:grpSp>
        <p:nvGrpSpPr>
          <p:cNvPr id="4" name="Groep 3"/>
          <p:cNvGrpSpPr/>
          <p:nvPr/>
        </p:nvGrpSpPr>
        <p:grpSpPr>
          <a:xfrm>
            <a:off x="2123728" y="2708920"/>
            <a:ext cx="2088232" cy="1584176"/>
            <a:chOff x="2123728" y="2708920"/>
            <a:chExt cx="1800200" cy="1368152"/>
          </a:xfrm>
        </p:grpSpPr>
        <p:sp>
          <p:nvSpPr>
            <p:cNvPr id="5" name="Ovaal 4"/>
            <p:cNvSpPr/>
            <p:nvPr/>
          </p:nvSpPr>
          <p:spPr>
            <a:xfrm>
              <a:off x="2123728" y="2708920"/>
              <a:ext cx="1800200" cy="136815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kstvak 5"/>
            <p:cNvSpPr txBox="1"/>
            <p:nvPr/>
          </p:nvSpPr>
          <p:spPr>
            <a:xfrm>
              <a:off x="2483768" y="3068960"/>
              <a:ext cx="1224136" cy="797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mtClean="0">
                  <a:solidFill>
                    <a:schemeClr val="tx2"/>
                  </a:solidFill>
                </a:rPr>
                <a:t>Core Goverment</a:t>
              </a:r>
            </a:p>
            <a:p>
              <a:endParaRPr lang="en-GB"/>
            </a:p>
          </p:txBody>
        </p:sp>
      </p:grpSp>
      <p:grpSp>
        <p:nvGrpSpPr>
          <p:cNvPr id="7" name="Groep 6"/>
          <p:cNvGrpSpPr/>
          <p:nvPr/>
        </p:nvGrpSpPr>
        <p:grpSpPr>
          <a:xfrm>
            <a:off x="2102768" y="2204864"/>
            <a:ext cx="3645842" cy="2160240"/>
            <a:chOff x="2015716" y="2420888"/>
            <a:chExt cx="3183280" cy="2160240"/>
          </a:xfrm>
        </p:grpSpPr>
        <p:sp>
          <p:nvSpPr>
            <p:cNvPr id="8" name="Ovaal 7"/>
            <p:cNvSpPr/>
            <p:nvPr/>
          </p:nvSpPr>
          <p:spPr>
            <a:xfrm>
              <a:off x="2015716" y="2420888"/>
              <a:ext cx="2952328" cy="216024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kstvak 8"/>
            <p:cNvSpPr txBox="1"/>
            <p:nvPr/>
          </p:nvSpPr>
          <p:spPr>
            <a:xfrm>
              <a:off x="3836875" y="3312418"/>
              <a:ext cx="13621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mtClean="0">
                  <a:solidFill>
                    <a:schemeClr val="tx2"/>
                  </a:solidFill>
                </a:rPr>
                <a:t>Public Governance</a:t>
              </a:r>
              <a:endParaRPr lang="en-GB">
                <a:solidFill>
                  <a:schemeClr val="tx2"/>
                </a:solidFill>
              </a:endParaRPr>
            </a:p>
          </p:txBody>
        </p:sp>
      </p:grpSp>
      <p:grpSp>
        <p:nvGrpSpPr>
          <p:cNvPr id="10" name="Groep 9"/>
          <p:cNvGrpSpPr/>
          <p:nvPr/>
        </p:nvGrpSpPr>
        <p:grpSpPr>
          <a:xfrm>
            <a:off x="2015716" y="1700808"/>
            <a:ext cx="2196244" cy="3168352"/>
            <a:chOff x="2015716" y="1700808"/>
            <a:chExt cx="2196244" cy="3168352"/>
          </a:xfrm>
        </p:grpSpPr>
        <p:sp>
          <p:nvSpPr>
            <p:cNvPr id="11" name="Rechthoek 10"/>
            <p:cNvSpPr/>
            <p:nvPr/>
          </p:nvSpPr>
          <p:spPr>
            <a:xfrm>
              <a:off x="2015716" y="1700808"/>
              <a:ext cx="2196244" cy="316835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kstvak 11"/>
            <p:cNvSpPr txBox="1"/>
            <p:nvPr/>
          </p:nvSpPr>
          <p:spPr>
            <a:xfrm>
              <a:off x="2213738" y="1844824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mtClean="0">
                  <a:solidFill>
                    <a:schemeClr val="tx2"/>
                  </a:solidFill>
                </a:rPr>
                <a:t>CAO-sector</a:t>
              </a:r>
              <a:endParaRPr lang="en-GB">
                <a:solidFill>
                  <a:schemeClr val="tx2"/>
                </a:solidFill>
              </a:endParaRPr>
            </a:p>
          </p:txBody>
        </p:sp>
      </p:grpSp>
      <p:sp>
        <p:nvSpPr>
          <p:cNvPr id="13" name="Rechthoek 12"/>
          <p:cNvSpPr/>
          <p:nvPr/>
        </p:nvSpPr>
        <p:spPr>
          <a:xfrm>
            <a:off x="1763688" y="2132856"/>
            <a:ext cx="2649252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kstvak 13"/>
          <p:cNvSpPr txBox="1"/>
          <p:nvPr/>
        </p:nvSpPr>
        <p:spPr>
          <a:xfrm>
            <a:off x="1691680" y="494116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tx2"/>
                </a:solidFill>
              </a:rPr>
              <a:t>‘Wet Normering Topinkomens’</a:t>
            </a:r>
            <a:endParaRPr lang="en-GB">
              <a:solidFill>
                <a:schemeClr val="tx2"/>
              </a:solidFill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1403648" y="2708920"/>
            <a:ext cx="4104456" cy="20162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kstvak 15"/>
          <p:cNvSpPr txBox="1"/>
          <p:nvPr/>
        </p:nvSpPr>
        <p:spPr>
          <a:xfrm>
            <a:off x="3059832" y="4293096"/>
            <a:ext cx="2688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National Accounts</a:t>
            </a:r>
          </a:p>
        </p:txBody>
      </p:sp>
    </p:spTree>
    <p:extLst>
      <p:ext uri="{BB962C8B-B14F-4D97-AF65-F5344CB8AC3E}">
        <p14:creationId xmlns:p14="http://schemas.microsoft.com/office/powerpoint/2010/main" val="88388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76000" y="450000"/>
            <a:ext cx="8298480" cy="75599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nl-NL" dirty="0" err="1" smtClean="0">
                <a:solidFill>
                  <a:schemeClr val="bg1"/>
                </a:solidFill>
              </a:rPr>
              <a:t>What</a:t>
            </a:r>
            <a:r>
              <a:rPr lang="nl-NL" dirty="0" smtClean="0">
                <a:solidFill>
                  <a:schemeClr val="bg1"/>
                </a:solidFill>
              </a:rPr>
              <a:t> is </a:t>
            </a:r>
            <a:r>
              <a:rPr lang="nl-NL" dirty="0" err="1" smtClean="0">
                <a:solidFill>
                  <a:schemeClr val="bg1"/>
                </a:solidFill>
              </a:rPr>
              <a:t>government</a:t>
            </a:r>
            <a:r>
              <a:rPr lang="nl-NL" dirty="0" smtClean="0">
                <a:solidFill>
                  <a:schemeClr val="bg1"/>
                </a:solidFill>
              </a:rPr>
              <a:t>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dianummer 3"/>
          <p:cNvSpPr>
            <a:spLocks noGrp="1"/>
          </p:cNvSpPr>
          <p:nvPr>
            <p:ph type="sldNum" sz="quarter" idx="4294967295"/>
          </p:nvPr>
        </p:nvSpPr>
        <p:spPr>
          <a:xfrm>
            <a:off x="7308304" y="6066000"/>
            <a:ext cx="569558" cy="432000"/>
          </a:xfrm>
          <a:prstGeom prst="rect">
            <a:avLst/>
          </a:prstGeom>
        </p:spPr>
        <p:txBody>
          <a:bodyPr/>
          <a:lstStyle/>
          <a:p>
            <a:pPr algn="r"/>
            <a:fld id="{845CA951-4815-4987-9CD6-BB5D6648C0B5}" type="slidenum">
              <a:rPr lang="nl-NL" smtClean="0"/>
              <a:pPr algn="r"/>
              <a:t>9</a:t>
            </a:fld>
            <a:endParaRPr lang="nl-NL" dirty="0"/>
          </a:p>
        </p:txBody>
      </p:sp>
      <p:sp>
        <p:nvSpPr>
          <p:cNvPr id="15" name="Rechthoek 14"/>
          <p:cNvSpPr/>
          <p:nvPr/>
        </p:nvSpPr>
        <p:spPr>
          <a:xfrm>
            <a:off x="1403648" y="2708920"/>
            <a:ext cx="4104456" cy="20162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/>
          <p:cNvSpPr txBox="1"/>
          <p:nvPr/>
        </p:nvSpPr>
        <p:spPr>
          <a:xfrm>
            <a:off x="3059832" y="4293096"/>
            <a:ext cx="2688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National Accounts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268760"/>
            <a:ext cx="1905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803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1172</Words>
  <Application>Microsoft Office PowerPoint</Application>
  <PresentationFormat>On-screen Show (4:3)</PresentationFormat>
  <Paragraphs>140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Standaardontwerp</vt:lpstr>
      <vt:lpstr>Grafiek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hans</dc:creator>
  <cp:lastModifiedBy>Broek, J. van den</cp:lastModifiedBy>
  <cp:revision>344</cp:revision>
  <cp:lastPrinted>2016-10-04T15:29:00Z</cp:lastPrinted>
  <dcterms:created xsi:type="dcterms:W3CDTF">2013-09-08T18:48:53Z</dcterms:created>
  <dcterms:modified xsi:type="dcterms:W3CDTF">2016-11-01T12:46:47Z</dcterms:modified>
</cp:coreProperties>
</file>