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24"/>
  </p:notesMasterIdLst>
  <p:handoutMasterIdLst>
    <p:handoutMasterId r:id="rId25"/>
  </p:handoutMasterIdLst>
  <p:sldIdLst>
    <p:sldId id="256" r:id="rId2"/>
    <p:sldId id="257" r:id="rId3"/>
    <p:sldId id="258" r:id="rId4"/>
    <p:sldId id="259" r:id="rId5"/>
    <p:sldId id="260" r:id="rId6"/>
    <p:sldId id="261" r:id="rId7"/>
    <p:sldId id="266" r:id="rId8"/>
    <p:sldId id="262" r:id="rId9"/>
    <p:sldId id="267" r:id="rId10"/>
    <p:sldId id="263" r:id="rId11"/>
    <p:sldId id="264" r:id="rId12"/>
    <p:sldId id="269" r:id="rId13"/>
    <p:sldId id="265" r:id="rId14"/>
    <p:sldId id="271" r:id="rId15"/>
    <p:sldId id="272" r:id="rId16"/>
    <p:sldId id="273" r:id="rId17"/>
    <p:sldId id="274" r:id="rId18"/>
    <p:sldId id="275" r:id="rId19"/>
    <p:sldId id="276" r:id="rId20"/>
    <p:sldId id="277" r:id="rId21"/>
    <p:sldId id="279" r:id="rId22"/>
    <p:sldId id="278" r:id="rId23"/>
  </p:sldIdLst>
  <p:sldSz cx="9144000" cy="6858000" type="screen4x3"/>
  <p:notesSz cx="6669088" cy="9872663"/>
  <p:embeddedFontLst>
    <p:embeddedFont>
      <p:font typeface="Minion" panose="02000503070000020003" pitchFamily="2" charset="0"/>
      <p:regular r:id="rId26"/>
      <p:bold r:id="rId27"/>
      <p:italic r:id="rId28"/>
      <p:boldItalic r:id="rId29"/>
    </p:embeddedFont>
    <p:embeddedFont>
      <p:font typeface="Arial Unicode MS" panose="020B0604020202020204" pitchFamily="34" charset="-128"/>
      <p:regular r:id="rId30"/>
    </p:embeddedFont>
    <p:embeddedFont>
      <p:font typeface="Calibri" panose="020F0502020204030204" pitchFamily="34" charset="0"/>
      <p:regular r:id="rId31"/>
      <p:bold r:id="rId32"/>
      <p:italic r:id="rId33"/>
      <p:boldItalic r:id="rId34"/>
    </p:embeddedFont>
  </p:embeddedFontLst>
  <p:defaultTextStyle>
    <a:defPPr>
      <a:defRPr lang="en-US"/>
    </a:defPPr>
    <a:lvl1pPr algn="r" rtl="0" fontAlgn="base">
      <a:spcBef>
        <a:spcPct val="0"/>
      </a:spcBef>
      <a:spcAft>
        <a:spcPct val="0"/>
      </a:spcAft>
      <a:defRPr sz="2000" kern="1200">
        <a:solidFill>
          <a:schemeClr val="bg1"/>
        </a:solidFill>
        <a:latin typeface="Minion" pitchFamily="2" charset="0"/>
        <a:ea typeface="+mn-ea"/>
        <a:cs typeface="+mn-cs"/>
      </a:defRPr>
    </a:lvl1pPr>
    <a:lvl2pPr marL="457200" algn="r" rtl="0" fontAlgn="base">
      <a:spcBef>
        <a:spcPct val="0"/>
      </a:spcBef>
      <a:spcAft>
        <a:spcPct val="0"/>
      </a:spcAft>
      <a:defRPr sz="2000" kern="1200">
        <a:solidFill>
          <a:schemeClr val="bg1"/>
        </a:solidFill>
        <a:latin typeface="Minion" pitchFamily="2" charset="0"/>
        <a:ea typeface="+mn-ea"/>
        <a:cs typeface="+mn-cs"/>
      </a:defRPr>
    </a:lvl2pPr>
    <a:lvl3pPr marL="914400" algn="r" rtl="0" fontAlgn="base">
      <a:spcBef>
        <a:spcPct val="0"/>
      </a:spcBef>
      <a:spcAft>
        <a:spcPct val="0"/>
      </a:spcAft>
      <a:defRPr sz="2000" kern="1200">
        <a:solidFill>
          <a:schemeClr val="bg1"/>
        </a:solidFill>
        <a:latin typeface="Minion" pitchFamily="2" charset="0"/>
        <a:ea typeface="+mn-ea"/>
        <a:cs typeface="+mn-cs"/>
      </a:defRPr>
    </a:lvl3pPr>
    <a:lvl4pPr marL="1371600" algn="r" rtl="0" fontAlgn="base">
      <a:spcBef>
        <a:spcPct val="0"/>
      </a:spcBef>
      <a:spcAft>
        <a:spcPct val="0"/>
      </a:spcAft>
      <a:defRPr sz="2000" kern="1200">
        <a:solidFill>
          <a:schemeClr val="bg1"/>
        </a:solidFill>
        <a:latin typeface="Minion" pitchFamily="2" charset="0"/>
        <a:ea typeface="+mn-ea"/>
        <a:cs typeface="+mn-cs"/>
      </a:defRPr>
    </a:lvl4pPr>
    <a:lvl5pPr marL="1828800" algn="r" rtl="0" fontAlgn="base">
      <a:spcBef>
        <a:spcPct val="0"/>
      </a:spcBef>
      <a:spcAft>
        <a:spcPct val="0"/>
      </a:spcAft>
      <a:defRPr sz="2000" kern="1200">
        <a:solidFill>
          <a:schemeClr val="bg1"/>
        </a:solidFill>
        <a:latin typeface="Minion" pitchFamily="2" charset="0"/>
        <a:ea typeface="+mn-ea"/>
        <a:cs typeface="+mn-cs"/>
      </a:defRPr>
    </a:lvl5pPr>
    <a:lvl6pPr marL="2286000" algn="l" defTabSz="914400" rtl="0" eaLnBrk="1" latinLnBrk="0" hangingPunct="1">
      <a:defRPr sz="2000" kern="1200">
        <a:solidFill>
          <a:schemeClr val="bg1"/>
        </a:solidFill>
        <a:latin typeface="Minion" pitchFamily="2" charset="0"/>
        <a:ea typeface="+mn-ea"/>
        <a:cs typeface="+mn-cs"/>
      </a:defRPr>
    </a:lvl6pPr>
    <a:lvl7pPr marL="2743200" algn="l" defTabSz="914400" rtl="0" eaLnBrk="1" latinLnBrk="0" hangingPunct="1">
      <a:defRPr sz="2000" kern="1200">
        <a:solidFill>
          <a:schemeClr val="bg1"/>
        </a:solidFill>
        <a:latin typeface="Minion" pitchFamily="2" charset="0"/>
        <a:ea typeface="+mn-ea"/>
        <a:cs typeface="+mn-cs"/>
      </a:defRPr>
    </a:lvl7pPr>
    <a:lvl8pPr marL="3200400" algn="l" defTabSz="914400" rtl="0" eaLnBrk="1" latinLnBrk="0" hangingPunct="1">
      <a:defRPr sz="2000" kern="1200">
        <a:solidFill>
          <a:schemeClr val="bg1"/>
        </a:solidFill>
        <a:latin typeface="Minion" pitchFamily="2" charset="0"/>
        <a:ea typeface="+mn-ea"/>
        <a:cs typeface="+mn-cs"/>
      </a:defRPr>
    </a:lvl8pPr>
    <a:lvl9pPr marL="3657600" algn="l" defTabSz="914400" rtl="0" eaLnBrk="1" latinLnBrk="0" hangingPunct="1">
      <a:defRPr sz="2000" kern="1200">
        <a:solidFill>
          <a:schemeClr val="bg1"/>
        </a:solidFill>
        <a:latin typeface="Minion" pitchFamily="2"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592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978" autoAdjust="0"/>
    <p:restoredTop sz="94660"/>
  </p:normalViewPr>
  <p:slideViewPr>
    <p:cSldViewPr>
      <p:cViewPr>
        <p:scale>
          <a:sx n="114" d="100"/>
          <a:sy n="114" d="100"/>
        </p:scale>
        <p:origin x="-834" y="18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1.fntdata"/><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9.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33" Type="http://schemas.openxmlformats.org/officeDocument/2006/relationships/font" Target="fonts/font8.fntdata"/><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32" Type="http://schemas.openxmlformats.org/officeDocument/2006/relationships/font" Target="fonts/font7.fntdata"/><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3.fntdata"/><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6.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2.fntdata"/><Relationship Id="rId30" Type="http://schemas.openxmlformats.org/officeDocument/2006/relationships/font" Target="fonts/font5.fntdata"/><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2889938" cy="493633"/>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sz="quarter" idx="1"/>
          </p:nvPr>
        </p:nvSpPr>
        <p:spPr>
          <a:xfrm>
            <a:off x="3777607" y="2"/>
            <a:ext cx="2889938" cy="493633"/>
          </a:xfrm>
          <a:prstGeom prst="rect">
            <a:avLst/>
          </a:prstGeom>
        </p:spPr>
        <p:txBody>
          <a:bodyPr vert="horz" lIns="91440" tIns="45720" rIns="91440" bIns="45720" rtlCol="0"/>
          <a:lstStyle>
            <a:lvl1pPr algn="r">
              <a:defRPr sz="1200"/>
            </a:lvl1pPr>
          </a:lstStyle>
          <a:p>
            <a:fld id="{02302181-520D-4EBF-B91A-581DFDF62033}" type="datetimeFigureOut">
              <a:rPr lang="nl-NL" smtClean="0"/>
              <a:t>20-11-2017</a:t>
            </a:fld>
            <a:endParaRPr lang="nl-NL"/>
          </a:p>
        </p:txBody>
      </p:sp>
      <p:sp>
        <p:nvSpPr>
          <p:cNvPr id="4" name="Footer Placeholder 3"/>
          <p:cNvSpPr>
            <a:spLocks noGrp="1"/>
          </p:cNvSpPr>
          <p:nvPr>
            <p:ph type="ftr" sz="quarter" idx="2"/>
          </p:nvPr>
        </p:nvSpPr>
        <p:spPr>
          <a:xfrm>
            <a:off x="0" y="9377318"/>
            <a:ext cx="2889938" cy="493633"/>
          </a:xfrm>
          <a:prstGeom prst="rect">
            <a:avLst/>
          </a:prstGeom>
        </p:spPr>
        <p:txBody>
          <a:bodyPr vert="horz" lIns="91440" tIns="45720" rIns="91440" bIns="45720" rtlCol="0" anchor="b"/>
          <a:lstStyle>
            <a:lvl1pPr algn="l">
              <a:defRPr sz="1200"/>
            </a:lvl1pPr>
          </a:lstStyle>
          <a:p>
            <a:endParaRPr lang="nl-NL"/>
          </a:p>
        </p:txBody>
      </p:sp>
      <p:sp>
        <p:nvSpPr>
          <p:cNvPr id="5" name="Slide Number Placeholder 4"/>
          <p:cNvSpPr>
            <a:spLocks noGrp="1"/>
          </p:cNvSpPr>
          <p:nvPr>
            <p:ph type="sldNum" sz="quarter" idx="3"/>
          </p:nvPr>
        </p:nvSpPr>
        <p:spPr>
          <a:xfrm>
            <a:off x="3777607" y="9377318"/>
            <a:ext cx="2889938" cy="493633"/>
          </a:xfrm>
          <a:prstGeom prst="rect">
            <a:avLst/>
          </a:prstGeom>
        </p:spPr>
        <p:txBody>
          <a:bodyPr vert="horz" lIns="91440" tIns="45720" rIns="91440" bIns="45720" rtlCol="0" anchor="b"/>
          <a:lstStyle>
            <a:lvl1pPr algn="r">
              <a:defRPr sz="1200"/>
            </a:lvl1pPr>
          </a:lstStyle>
          <a:p>
            <a:fld id="{B0285C74-487B-419B-9028-83D26D4F7939}" type="slidenum">
              <a:rPr lang="nl-NL" smtClean="0"/>
              <a:t>‹#›</a:t>
            </a:fld>
            <a:endParaRPr lang="nl-NL"/>
          </a:p>
        </p:txBody>
      </p:sp>
    </p:spTree>
    <p:extLst>
      <p:ext uri="{BB962C8B-B14F-4D97-AF65-F5344CB8AC3E}">
        <p14:creationId xmlns:p14="http://schemas.microsoft.com/office/powerpoint/2010/main" val="358864880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2"/>
            <a:ext cx="2889250" cy="493713"/>
          </a:xfrm>
          <a:prstGeom prst="rect">
            <a:avLst/>
          </a:prstGeom>
        </p:spPr>
        <p:txBody>
          <a:bodyPr vert="horz" lIns="91440" tIns="45720" rIns="91440" bIns="45720" rtlCol="0"/>
          <a:lstStyle>
            <a:lvl1pPr algn="l">
              <a:defRPr sz="1200"/>
            </a:lvl1pPr>
          </a:lstStyle>
          <a:p>
            <a:endParaRPr lang="nl-NL"/>
          </a:p>
        </p:txBody>
      </p:sp>
      <p:sp>
        <p:nvSpPr>
          <p:cNvPr id="3" name="Date Placeholder 2"/>
          <p:cNvSpPr>
            <a:spLocks noGrp="1"/>
          </p:cNvSpPr>
          <p:nvPr>
            <p:ph type="dt" idx="1"/>
          </p:nvPr>
        </p:nvSpPr>
        <p:spPr>
          <a:xfrm>
            <a:off x="3778251" y="2"/>
            <a:ext cx="2889250" cy="493713"/>
          </a:xfrm>
          <a:prstGeom prst="rect">
            <a:avLst/>
          </a:prstGeom>
        </p:spPr>
        <p:txBody>
          <a:bodyPr vert="horz" lIns="91440" tIns="45720" rIns="91440" bIns="45720" rtlCol="0"/>
          <a:lstStyle>
            <a:lvl1pPr algn="r">
              <a:defRPr sz="1200"/>
            </a:lvl1pPr>
          </a:lstStyle>
          <a:p>
            <a:fld id="{42330A91-0C20-4A08-9122-01D96A6E6DF6}" type="datetimeFigureOut">
              <a:rPr lang="nl-NL" smtClean="0"/>
              <a:t>20-11-2017</a:t>
            </a:fld>
            <a:endParaRPr lang="nl-NL"/>
          </a:p>
        </p:txBody>
      </p:sp>
      <p:sp>
        <p:nvSpPr>
          <p:cNvPr id="4" name="Slide Image Placeholder 3"/>
          <p:cNvSpPr>
            <a:spLocks noGrp="1" noRot="1" noChangeAspect="1"/>
          </p:cNvSpPr>
          <p:nvPr>
            <p:ph type="sldImg" idx="2"/>
          </p:nvPr>
        </p:nvSpPr>
        <p:spPr>
          <a:xfrm>
            <a:off x="866775" y="739775"/>
            <a:ext cx="4935538" cy="3703638"/>
          </a:xfrm>
          <a:prstGeom prst="rect">
            <a:avLst/>
          </a:prstGeom>
          <a:noFill/>
          <a:ln w="12700">
            <a:solidFill>
              <a:prstClr val="black"/>
            </a:solidFill>
          </a:ln>
        </p:spPr>
        <p:txBody>
          <a:bodyPr vert="horz" lIns="91440" tIns="45720" rIns="91440" bIns="45720" rtlCol="0" anchor="ctr"/>
          <a:lstStyle/>
          <a:p>
            <a:endParaRPr lang="nl-NL"/>
          </a:p>
        </p:txBody>
      </p:sp>
      <p:sp>
        <p:nvSpPr>
          <p:cNvPr id="5" name="Notes Placeholder 4"/>
          <p:cNvSpPr>
            <a:spLocks noGrp="1"/>
          </p:cNvSpPr>
          <p:nvPr>
            <p:ph type="body" sz="quarter" idx="3"/>
          </p:nvPr>
        </p:nvSpPr>
        <p:spPr>
          <a:xfrm>
            <a:off x="666750" y="4689477"/>
            <a:ext cx="5335588" cy="4443413"/>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6" name="Footer Placeholder 5"/>
          <p:cNvSpPr>
            <a:spLocks noGrp="1"/>
          </p:cNvSpPr>
          <p:nvPr>
            <p:ph type="ftr" sz="quarter" idx="4"/>
          </p:nvPr>
        </p:nvSpPr>
        <p:spPr>
          <a:xfrm>
            <a:off x="1" y="9377363"/>
            <a:ext cx="2889250" cy="493712"/>
          </a:xfrm>
          <a:prstGeom prst="rect">
            <a:avLst/>
          </a:prstGeom>
        </p:spPr>
        <p:txBody>
          <a:bodyPr vert="horz" lIns="91440" tIns="45720" rIns="91440" bIns="45720" rtlCol="0" anchor="b"/>
          <a:lstStyle>
            <a:lvl1pPr algn="l">
              <a:defRPr sz="1200"/>
            </a:lvl1pPr>
          </a:lstStyle>
          <a:p>
            <a:endParaRPr lang="nl-NL"/>
          </a:p>
        </p:txBody>
      </p:sp>
      <p:sp>
        <p:nvSpPr>
          <p:cNvPr id="7" name="Slide Number Placeholder 6"/>
          <p:cNvSpPr>
            <a:spLocks noGrp="1"/>
          </p:cNvSpPr>
          <p:nvPr>
            <p:ph type="sldNum" sz="quarter" idx="5"/>
          </p:nvPr>
        </p:nvSpPr>
        <p:spPr>
          <a:xfrm>
            <a:off x="3778251" y="9377363"/>
            <a:ext cx="2889250" cy="493712"/>
          </a:xfrm>
          <a:prstGeom prst="rect">
            <a:avLst/>
          </a:prstGeom>
        </p:spPr>
        <p:txBody>
          <a:bodyPr vert="horz" lIns="91440" tIns="45720" rIns="91440" bIns="45720" rtlCol="0" anchor="b"/>
          <a:lstStyle>
            <a:lvl1pPr algn="r">
              <a:defRPr sz="1200"/>
            </a:lvl1pPr>
          </a:lstStyle>
          <a:p>
            <a:fld id="{35616D80-EC9A-4A67-B89F-291BC1A9C815}" type="slidenum">
              <a:rPr lang="nl-NL" smtClean="0"/>
              <a:t>‹#›</a:t>
            </a:fld>
            <a:endParaRPr lang="nl-NL"/>
          </a:p>
        </p:txBody>
      </p:sp>
    </p:spTree>
    <p:extLst>
      <p:ext uri="{BB962C8B-B14F-4D97-AF65-F5344CB8AC3E}">
        <p14:creationId xmlns:p14="http://schemas.microsoft.com/office/powerpoint/2010/main" val="30054639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10"/>
          </p:nvPr>
        </p:nvSpPr>
        <p:spPr/>
        <p:txBody>
          <a:bodyPr/>
          <a:lstStyle/>
          <a:p>
            <a:fld id="{35616D80-EC9A-4A67-B89F-291BC1A9C815}" type="slidenum">
              <a:rPr lang="nl-NL" smtClean="0"/>
              <a:t>1</a:t>
            </a:fld>
            <a:endParaRPr lang="nl-NL"/>
          </a:p>
        </p:txBody>
      </p:sp>
    </p:spTree>
    <p:extLst>
      <p:ext uri="{BB962C8B-B14F-4D97-AF65-F5344CB8AC3E}">
        <p14:creationId xmlns:p14="http://schemas.microsoft.com/office/powerpoint/2010/main" val="396911276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10"/>
          </p:nvPr>
        </p:nvSpPr>
        <p:spPr/>
        <p:txBody>
          <a:bodyPr/>
          <a:lstStyle/>
          <a:p>
            <a:fld id="{35616D80-EC9A-4A67-B89F-291BC1A9C815}" type="slidenum">
              <a:rPr lang="nl-NL" smtClean="0"/>
              <a:t>10</a:t>
            </a:fld>
            <a:endParaRPr lang="nl-NL"/>
          </a:p>
        </p:txBody>
      </p:sp>
    </p:spTree>
    <p:extLst>
      <p:ext uri="{BB962C8B-B14F-4D97-AF65-F5344CB8AC3E}">
        <p14:creationId xmlns:p14="http://schemas.microsoft.com/office/powerpoint/2010/main" val="386161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10"/>
          </p:nvPr>
        </p:nvSpPr>
        <p:spPr/>
        <p:txBody>
          <a:bodyPr/>
          <a:lstStyle/>
          <a:p>
            <a:fld id="{35616D80-EC9A-4A67-B89F-291BC1A9C815}" type="slidenum">
              <a:rPr lang="nl-NL" smtClean="0"/>
              <a:t>11</a:t>
            </a:fld>
            <a:endParaRPr lang="nl-NL"/>
          </a:p>
        </p:txBody>
      </p:sp>
    </p:spTree>
    <p:extLst>
      <p:ext uri="{BB962C8B-B14F-4D97-AF65-F5344CB8AC3E}">
        <p14:creationId xmlns:p14="http://schemas.microsoft.com/office/powerpoint/2010/main" val="41697718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10"/>
          </p:nvPr>
        </p:nvSpPr>
        <p:spPr/>
        <p:txBody>
          <a:bodyPr/>
          <a:lstStyle/>
          <a:p>
            <a:fld id="{35616D80-EC9A-4A67-B89F-291BC1A9C815}" type="slidenum">
              <a:rPr lang="nl-NL" smtClean="0"/>
              <a:t>12</a:t>
            </a:fld>
            <a:endParaRPr lang="nl-NL"/>
          </a:p>
        </p:txBody>
      </p:sp>
    </p:spTree>
    <p:extLst>
      <p:ext uri="{BB962C8B-B14F-4D97-AF65-F5344CB8AC3E}">
        <p14:creationId xmlns:p14="http://schemas.microsoft.com/office/powerpoint/2010/main" val="7197282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10"/>
          </p:nvPr>
        </p:nvSpPr>
        <p:spPr/>
        <p:txBody>
          <a:bodyPr/>
          <a:lstStyle/>
          <a:p>
            <a:fld id="{35616D80-EC9A-4A67-B89F-291BC1A9C815}" type="slidenum">
              <a:rPr lang="nl-NL" smtClean="0"/>
              <a:t>13</a:t>
            </a:fld>
            <a:endParaRPr lang="nl-NL"/>
          </a:p>
        </p:txBody>
      </p:sp>
    </p:spTree>
    <p:extLst>
      <p:ext uri="{BB962C8B-B14F-4D97-AF65-F5344CB8AC3E}">
        <p14:creationId xmlns:p14="http://schemas.microsoft.com/office/powerpoint/2010/main" val="40398100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10"/>
          </p:nvPr>
        </p:nvSpPr>
        <p:spPr/>
        <p:txBody>
          <a:bodyPr/>
          <a:lstStyle/>
          <a:p>
            <a:fld id="{35616D80-EC9A-4A67-B89F-291BC1A9C815}" type="slidenum">
              <a:rPr lang="nl-NL" smtClean="0"/>
              <a:t>14</a:t>
            </a:fld>
            <a:endParaRPr lang="nl-NL"/>
          </a:p>
        </p:txBody>
      </p:sp>
    </p:spTree>
    <p:extLst>
      <p:ext uri="{BB962C8B-B14F-4D97-AF65-F5344CB8AC3E}">
        <p14:creationId xmlns:p14="http://schemas.microsoft.com/office/powerpoint/2010/main" val="321433205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10"/>
          </p:nvPr>
        </p:nvSpPr>
        <p:spPr/>
        <p:txBody>
          <a:bodyPr/>
          <a:lstStyle/>
          <a:p>
            <a:fld id="{35616D80-EC9A-4A67-B89F-291BC1A9C815}" type="slidenum">
              <a:rPr lang="nl-NL" smtClean="0"/>
              <a:t>15</a:t>
            </a:fld>
            <a:endParaRPr lang="nl-NL"/>
          </a:p>
        </p:txBody>
      </p:sp>
    </p:spTree>
    <p:extLst>
      <p:ext uri="{BB962C8B-B14F-4D97-AF65-F5344CB8AC3E}">
        <p14:creationId xmlns:p14="http://schemas.microsoft.com/office/powerpoint/2010/main" val="41676148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10"/>
          </p:nvPr>
        </p:nvSpPr>
        <p:spPr/>
        <p:txBody>
          <a:bodyPr/>
          <a:lstStyle/>
          <a:p>
            <a:fld id="{35616D80-EC9A-4A67-B89F-291BC1A9C815}" type="slidenum">
              <a:rPr lang="nl-NL" smtClean="0"/>
              <a:t>16</a:t>
            </a:fld>
            <a:endParaRPr lang="nl-NL"/>
          </a:p>
        </p:txBody>
      </p:sp>
    </p:spTree>
    <p:extLst>
      <p:ext uri="{BB962C8B-B14F-4D97-AF65-F5344CB8AC3E}">
        <p14:creationId xmlns:p14="http://schemas.microsoft.com/office/powerpoint/2010/main" val="29504785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10"/>
          </p:nvPr>
        </p:nvSpPr>
        <p:spPr/>
        <p:txBody>
          <a:bodyPr/>
          <a:lstStyle/>
          <a:p>
            <a:fld id="{35616D80-EC9A-4A67-B89F-291BC1A9C815}" type="slidenum">
              <a:rPr lang="nl-NL" smtClean="0"/>
              <a:t>17</a:t>
            </a:fld>
            <a:endParaRPr lang="nl-NL"/>
          </a:p>
        </p:txBody>
      </p:sp>
    </p:spTree>
    <p:extLst>
      <p:ext uri="{BB962C8B-B14F-4D97-AF65-F5344CB8AC3E}">
        <p14:creationId xmlns:p14="http://schemas.microsoft.com/office/powerpoint/2010/main" val="10588495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10"/>
          </p:nvPr>
        </p:nvSpPr>
        <p:spPr/>
        <p:txBody>
          <a:bodyPr/>
          <a:lstStyle/>
          <a:p>
            <a:fld id="{35616D80-EC9A-4A67-B89F-291BC1A9C815}" type="slidenum">
              <a:rPr lang="nl-NL" smtClean="0"/>
              <a:t>18</a:t>
            </a:fld>
            <a:endParaRPr lang="nl-NL"/>
          </a:p>
        </p:txBody>
      </p:sp>
    </p:spTree>
    <p:extLst>
      <p:ext uri="{BB962C8B-B14F-4D97-AF65-F5344CB8AC3E}">
        <p14:creationId xmlns:p14="http://schemas.microsoft.com/office/powerpoint/2010/main" val="18481989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10"/>
          </p:nvPr>
        </p:nvSpPr>
        <p:spPr/>
        <p:txBody>
          <a:bodyPr/>
          <a:lstStyle/>
          <a:p>
            <a:fld id="{35616D80-EC9A-4A67-B89F-291BC1A9C815}" type="slidenum">
              <a:rPr lang="nl-NL" smtClean="0"/>
              <a:t>19</a:t>
            </a:fld>
            <a:endParaRPr lang="nl-NL"/>
          </a:p>
        </p:txBody>
      </p:sp>
    </p:spTree>
    <p:extLst>
      <p:ext uri="{BB962C8B-B14F-4D97-AF65-F5344CB8AC3E}">
        <p14:creationId xmlns:p14="http://schemas.microsoft.com/office/powerpoint/2010/main" val="10261425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10"/>
          </p:nvPr>
        </p:nvSpPr>
        <p:spPr/>
        <p:txBody>
          <a:bodyPr/>
          <a:lstStyle/>
          <a:p>
            <a:fld id="{35616D80-EC9A-4A67-B89F-291BC1A9C815}" type="slidenum">
              <a:rPr lang="nl-NL" smtClean="0"/>
              <a:t>2</a:t>
            </a:fld>
            <a:endParaRPr lang="nl-NL"/>
          </a:p>
        </p:txBody>
      </p:sp>
    </p:spTree>
    <p:extLst>
      <p:ext uri="{BB962C8B-B14F-4D97-AF65-F5344CB8AC3E}">
        <p14:creationId xmlns:p14="http://schemas.microsoft.com/office/powerpoint/2010/main" val="2425945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10"/>
          </p:nvPr>
        </p:nvSpPr>
        <p:spPr/>
        <p:txBody>
          <a:bodyPr/>
          <a:lstStyle/>
          <a:p>
            <a:fld id="{35616D80-EC9A-4A67-B89F-291BC1A9C815}" type="slidenum">
              <a:rPr lang="nl-NL" smtClean="0"/>
              <a:t>20</a:t>
            </a:fld>
            <a:endParaRPr lang="nl-NL"/>
          </a:p>
        </p:txBody>
      </p:sp>
    </p:spTree>
    <p:extLst>
      <p:ext uri="{BB962C8B-B14F-4D97-AF65-F5344CB8AC3E}">
        <p14:creationId xmlns:p14="http://schemas.microsoft.com/office/powerpoint/2010/main" val="6110547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812ECD43-08E5-4945-BC4F-4857758E978F}" type="slidenum">
              <a:rPr lang="nl-NL" smtClean="0"/>
              <a:t>21</a:t>
            </a:fld>
            <a:endParaRPr lang="nl-NL"/>
          </a:p>
        </p:txBody>
      </p:sp>
    </p:spTree>
    <p:extLst>
      <p:ext uri="{BB962C8B-B14F-4D97-AF65-F5344CB8AC3E}">
        <p14:creationId xmlns:p14="http://schemas.microsoft.com/office/powerpoint/2010/main" val="32803956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10"/>
          </p:nvPr>
        </p:nvSpPr>
        <p:spPr/>
        <p:txBody>
          <a:bodyPr/>
          <a:lstStyle/>
          <a:p>
            <a:fld id="{35616D80-EC9A-4A67-B89F-291BC1A9C815}" type="slidenum">
              <a:rPr lang="nl-NL" smtClean="0"/>
              <a:t>22</a:t>
            </a:fld>
            <a:endParaRPr lang="nl-NL"/>
          </a:p>
        </p:txBody>
      </p:sp>
    </p:spTree>
    <p:extLst>
      <p:ext uri="{BB962C8B-B14F-4D97-AF65-F5344CB8AC3E}">
        <p14:creationId xmlns:p14="http://schemas.microsoft.com/office/powerpoint/2010/main" val="3764847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10"/>
          </p:nvPr>
        </p:nvSpPr>
        <p:spPr/>
        <p:txBody>
          <a:bodyPr/>
          <a:lstStyle/>
          <a:p>
            <a:fld id="{35616D80-EC9A-4A67-B89F-291BC1A9C815}" type="slidenum">
              <a:rPr lang="nl-NL" smtClean="0"/>
              <a:t>3</a:t>
            </a:fld>
            <a:endParaRPr lang="nl-NL"/>
          </a:p>
        </p:txBody>
      </p:sp>
    </p:spTree>
    <p:extLst>
      <p:ext uri="{BB962C8B-B14F-4D97-AF65-F5344CB8AC3E}">
        <p14:creationId xmlns:p14="http://schemas.microsoft.com/office/powerpoint/2010/main" val="21470094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10"/>
          </p:nvPr>
        </p:nvSpPr>
        <p:spPr/>
        <p:txBody>
          <a:bodyPr/>
          <a:lstStyle/>
          <a:p>
            <a:fld id="{35616D80-EC9A-4A67-B89F-291BC1A9C815}" type="slidenum">
              <a:rPr lang="nl-NL" smtClean="0"/>
              <a:t>4</a:t>
            </a:fld>
            <a:endParaRPr lang="nl-NL"/>
          </a:p>
        </p:txBody>
      </p:sp>
    </p:spTree>
    <p:extLst>
      <p:ext uri="{BB962C8B-B14F-4D97-AF65-F5344CB8AC3E}">
        <p14:creationId xmlns:p14="http://schemas.microsoft.com/office/powerpoint/2010/main" val="17309959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10"/>
          </p:nvPr>
        </p:nvSpPr>
        <p:spPr/>
        <p:txBody>
          <a:bodyPr/>
          <a:lstStyle/>
          <a:p>
            <a:fld id="{35616D80-EC9A-4A67-B89F-291BC1A9C815}" type="slidenum">
              <a:rPr lang="nl-NL" smtClean="0"/>
              <a:t>5</a:t>
            </a:fld>
            <a:endParaRPr lang="nl-NL"/>
          </a:p>
        </p:txBody>
      </p:sp>
    </p:spTree>
    <p:extLst>
      <p:ext uri="{BB962C8B-B14F-4D97-AF65-F5344CB8AC3E}">
        <p14:creationId xmlns:p14="http://schemas.microsoft.com/office/powerpoint/2010/main" val="42333723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10"/>
          </p:nvPr>
        </p:nvSpPr>
        <p:spPr/>
        <p:txBody>
          <a:bodyPr/>
          <a:lstStyle/>
          <a:p>
            <a:fld id="{35616D80-EC9A-4A67-B89F-291BC1A9C815}" type="slidenum">
              <a:rPr lang="nl-NL" smtClean="0"/>
              <a:t>6</a:t>
            </a:fld>
            <a:endParaRPr lang="nl-NL"/>
          </a:p>
        </p:txBody>
      </p:sp>
    </p:spTree>
    <p:extLst>
      <p:ext uri="{BB962C8B-B14F-4D97-AF65-F5344CB8AC3E}">
        <p14:creationId xmlns:p14="http://schemas.microsoft.com/office/powerpoint/2010/main" val="24899867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10"/>
          </p:nvPr>
        </p:nvSpPr>
        <p:spPr/>
        <p:txBody>
          <a:bodyPr/>
          <a:lstStyle/>
          <a:p>
            <a:fld id="{35616D80-EC9A-4A67-B89F-291BC1A9C815}" type="slidenum">
              <a:rPr lang="nl-NL" smtClean="0"/>
              <a:t>7</a:t>
            </a:fld>
            <a:endParaRPr lang="nl-NL"/>
          </a:p>
        </p:txBody>
      </p:sp>
    </p:spTree>
    <p:extLst>
      <p:ext uri="{BB962C8B-B14F-4D97-AF65-F5344CB8AC3E}">
        <p14:creationId xmlns:p14="http://schemas.microsoft.com/office/powerpoint/2010/main" val="242605012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a:p>
        </p:txBody>
      </p:sp>
      <p:sp>
        <p:nvSpPr>
          <p:cNvPr id="4" name="Slide Number Placeholder 3"/>
          <p:cNvSpPr>
            <a:spLocks noGrp="1"/>
          </p:cNvSpPr>
          <p:nvPr>
            <p:ph type="sldNum" sz="quarter" idx="10"/>
          </p:nvPr>
        </p:nvSpPr>
        <p:spPr/>
        <p:txBody>
          <a:bodyPr/>
          <a:lstStyle/>
          <a:p>
            <a:fld id="{35616D80-EC9A-4A67-B89F-291BC1A9C815}" type="slidenum">
              <a:rPr lang="nl-NL" smtClean="0"/>
              <a:t>8</a:t>
            </a:fld>
            <a:endParaRPr lang="nl-NL"/>
          </a:p>
        </p:txBody>
      </p:sp>
    </p:spTree>
    <p:extLst>
      <p:ext uri="{BB962C8B-B14F-4D97-AF65-F5344CB8AC3E}">
        <p14:creationId xmlns:p14="http://schemas.microsoft.com/office/powerpoint/2010/main" val="21835487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dirty="0"/>
          </a:p>
        </p:txBody>
      </p:sp>
      <p:sp>
        <p:nvSpPr>
          <p:cNvPr id="4" name="Slide Number Placeholder 3"/>
          <p:cNvSpPr>
            <a:spLocks noGrp="1"/>
          </p:cNvSpPr>
          <p:nvPr>
            <p:ph type="sldNum" sz="quarter" idx="10"/>
          </p:nvPr>
        </p:nvSpPr>
        <p:spPr/>
        <p:txBody>
          <a:bodyPr/>
          <a:lstStyle/>
          <a:p>
            <a:fld id="{812ECD43-08E5-4945-BC4F-4857758E978F}" type="slidenum">
              <a:rPr lang="nl-NL" smtClean="0"/>
              <a:t>9</a:t>
            </a:fld>
            <a:endParaRPr lang="nl-NL"/>
          </a:p>
        </p:txBody>
      </p:sp>
    </p:spTree>
    <p:extLst>
      <p:ext uri="{BB962C8B-B14F-4D97-AF65-F5344CB8AC3E}">
        <p14:creationId xmlns:p14="http://schemas.microsoft.com/office/powerpoint/2010/main" val="32803956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124" name="Rectangle 4"/>
          <p:cNvSpPr>
            <a:spLocks noChangeArrowheads="1"/>
          </p:cNvSpPr>
          <p:nvPr/>
        </p:nvSpPr>
        <p:spPr bwMode="auto">
          <a:xfrm>
            <a:off x="0" y="5060950"/>
            <a:ext cx="8777288" cy="14351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pic>
        <p:nvPicPr>
          <p:cNvPr id="5174" name="Picture 5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750" y="5229225"/>
            <a:ext cx="2879725" cy="1138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163" name="Rectangle 43"/>
          <p:cNvSpPr>
            <a:spLocks noChangeArrowheads="1"/>
          </p:cNvSpPr>
          <p:nvPr/>
        </p:nvSpPr>
        <p:spPr bwMode="auto">
          <a:xfrm>
            <a:off x="0" y="0"/>
            <a:ext cx="9144000" cy="4340225"/>
          </a:xfrm>
          <a:prstGeom prst="rect">
            <a:avLst/>
          </a:prstGeom>
          <a:solidFill>
            <a:srgbClr val="0C2577"/>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buFontTx/>
              <a:buChar char="•"/>
            </a:pPr>
            <a:endParaRPr lang="nl-NL" altLang="nl-NL" sz="1800">
              <a:solidFill>
                <a:schemeClr val="tx1"/>
              </a:solidFill>
              <a:latin typeface="Arial" charset="0"/>
            </a:endParaRPr>
          </a:p>
        </p:txBody>
      </p:sp>
      <p:sp>
        <p:nvSpPr>
          <p:cNvPr id="5123" name="Rectangle 3"/>
          <p:cNvSpPr>
            <a:spLocks noGrp="1" noChangeArrowheads="1"/>
          </p:cNvSpPr>
          <p:nvPr>
            <p:ph type="subTitle" idx="1"/>
          </p:nvPr>
        </p:nvSpPr>
        <p:spPr>
          <a:xfrm>
            <a:off x="468313" y="4508500"/>
            <a:ext cx="5472112" cy="360363"/>
          </a:xfrm>
        </p:spPr>
        <p:txBody>
          <a:bodyPr/>
          <a:lstStyle>
            <a:lvl1pPr marL="0" indent="0">
              <a:buFont typeface="Arial" charset="0"/>
              <a:buNone/>
              <a:defRPr sz="2000"/>
            </a:lvl1pPr>
          </a:lstStyle>
          <a:p>
            <a:pPr lvl="0"/>
            <a:r>
              <a:rPr lang="en-US" altLang="nl-NL" noProof="0" smtClean="0"/>
              <a:t>Click to edit Master subtitle style</a:t>
            </a:r>
          </a:p>
        </p:txBody>
      </p:sp>
      <p:sp>
        <p:nvSpPr>
          <p:cNvPr id="5170" name="Rectangle 50"/>
          <p:cNvSpPr>
            <a:spLocks noGrp="1" noChangeArrowheads="1"/>
          </p:cNvSpPr>
          <p:nvPr>
            <p:ph type="dt" sz="quarter" idx="2"/>
          </p:nvPr>
        </p:nvSpPr>
        <p:spPr bwMode="auto">
          <a:xfrm>
            <a:off x="6084888" y="4511675"/>
            <a:ext cx="2613025" cy="35560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a:lvl1pPr>
          </a:lstStyle>
          <a:p>
            <a:endParaRPr lang="nl-NL" altLang="nl-NL"/>
          </a:p>
        </p:txBody>
      </p:sp>
      <p:sp>
        <p:nvSpPr>
          <p:cNvPr id="5122" name="Rectangle 2"/>
          <p:cNvSpPr>
            <a:spLocks noGrp="1" noChangeArrowheads="1"/>
          </p:cNvSpPr>
          <p:nvPr>
            <p:ph type="ctrTitle"/>
          </p:nvPr>
        </p:nvSpPr>
        <p:spPr>
          <a:xfrm>
            <a:off x="611188" y="1268413"/>
            <a:ext cx="7916862" cy="1439862"/>
          </a:xfrm>
        </p:spPr>
        <p:txBody>
          <a:bodyPr/>
          <a:lstStyle>
            <a:lvl1pPr algn="ctr">
              <a:defRPr/>
            </a:lvl1pPr>
          </a:lstStyle>
          <a:p>
            <a:pPr lvl="0"/>
            <a:r>
              <a:rPr lang="en-US" altLang="nl-NL" noProof="0" smtClean="0"/>
              <a:t>Click to edit Master title style</a:t>
            </a:r>
          </a:p>
        </p:txBody>
      </p:sp>
      <p:sp>
        <p:nvSpPr>
          <p:cNvPr id="5141" name="Rectangle 21"/>
          <p:cNvSpPr>
            <a:spLocks noChangeArrowheads="1"/>
          </p:cNvSpPr>
          <p:nvPr/>
        </p:nvSpPr>
        <p:spPr bwMode="auto">
          <a:xfrm>
            <a:off x="8653463" y="6594475"/>
            <a:ext cx="73025" cy="260350"/>
          </a:xfrm>
          <a:prstGeom prst="rect">
            <a:avLst/>
          </a:prstGeom>
          <a:solidFill>
            <a:srgbClr val="0C2577"/>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sp>
        <p:nvSpPr>
          <p:cNvPr id="5140" name="Rectangle 20"/>
          <p:cNvSpPr>
            <a:spLocks noChangeArrowheads="1"/>
          </p:cNvSpPr>
          <p:nvPr/>
        </p:nvSpPr>
        <p:spPr bwMode="auto">
          <a:xfrm>
            <a:off x="4787900" y="6789738"/>
            <a:ext cx="3887788" cy="69850"/>
          </a:xfrm>
          <a:prstGeom prst="rect">
            <a:avLst/>
          </a:prstGeom>
          <a:solidFill>
            <a:srgbClr val="0C2577"/>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grpSp>
        <p:nvGrpSpPr>
          <p:cNvPr id="5194" name="Group 74"/>
          <p:cNvGrpSpPr>
            <a:grpSpLocks/>
          </p:cNvGrpSpPr>
          <p:nvPr/>
        </p:nvGrpSpPr>
        <p:grpSpPr bwMode="auto">
          <a:xfrm>
            <a:off x="0" y="4335463"/>
            <a:ext cx="9145588" cy="2522537"/>
            <a:chOff x="0" y="2731"/>
            <a:chExt cx="5761" cy="1589"/>
          </a:xfrm>
        </p:grpSpPr>
        <p:grpSp>
          <p:nvGrpSpPr>
            <p:cNvPr id="5178" name="Group 58"/>
            <p:cNvGrpSpPr>
              <a:grpSpLocks/>
            </p:cNvGrpSpPr>
            <p:nvPr/>
          </p:nvGrpSpPr>
          <p:grpSpPr bwMode="auto">
            <a:xfrm>
              <a:off x="0" y="4093"/>
              <a:ext cx="5535" cy="227"/>
              <a:chOff x="0" y="4093"/>
              <a:chExt cx="5535" cy="227"/>
            </a:xfrm>
          </p:grpSpPr>
          <p:sp>
            <p:nvSpPr>
              <p:cNvPr id="5138" name="Rectangle 18"/>
              <p:cNvSpPr>
                <a:spLocks noChangeArrowheads="1"/>
              </p:cNvSpPr>
              <p:nvPr/>
            </p:nvSpPr>
            <p:spPr bwMode="auto">
              <a:xfrm>
                <a:off x="0" y="4093"/>
                <a:ext cx="5535" cy="227"/>
              </a:xfrm>
              <a:prstGeom prst="rect">
                <a:avLst/>
              </a:prstGeom>
              <a:solidFill>
                <a:srgbClr val="0C2577"/>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sp>
            <p:nvSpPr>
              <p:cNvPr id="5177" name="Text Box 57"/>
              <p:cNvSpPr txBox="1">
                <a:spLocks noChangeArrowheads="1"/>
              </p:cNvSpPr>
              <p:nvPr/>
            </p:nvSpPr>
            <p:spPr bwMode="auto">
              <a:xfrm>
                <a:off x="2807" y="4112"/>
                <a:ext cx="2722" cy="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nl-NL" sz="1500" b="1"/>
                  <a:t>Leiden University. The university to discover.</a:t>
                </a:r>
              </a:p>
            </p:txBody>
          </p:sp>
        </p:grpSp>
        <p:grpSp>
          <p:nvGrpSpPr>
            <p:cNvPr id="5186" name="Group 66"/>
            <p:cNvGrpSpPr>
              <a:grpSpLocks/>
            </p:cNvGrpSpPr>
            <p:nvPr userDrawn="1"/>
          </p:nvGrpSpPr>
          <p:grpSpPr bwMode="auto">
            <a:xfrm>
              <a:off x="5533" y="2731"/>
              <a:ext cx="228" cy="1589"/>
              <a:chOff x="5533" y="2731"/>
              <a:chExt cx="228" cy="1589"/>
            </a:xfrm>
          </p:grpSpPr>
          <p:sp>
            <p:nvSpPr>
              <p:cNvPr id="5187" name="Rectangle 67"/>
              <p:cNvSpPr>
                <a:spLocks noChangeArrowheads="1"/>
              </p:cNvSpPr>
              <p:nvPr userDrawn="1"/>
            </p:nvSpPr>
            <p:spPr bwMode="auto">
              <a:xfrm>
                <a:off x="5534" y="2731"/>
                <a:ext cx="227" cy="227"/>
              </a:xfrm>
              <a:prstGeom prst="rect">
                <a:avLst/>
              </a:prstGeom>
              <a:solidFill>
                <a:srgbClr val="007A45"/>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sp>
            <p:nvSpPr>
              <p:cNvPr id="5188" name="Rectangle 68"/>
              <p:cNvSpPr>
                <a:spLocks noChangeArrowheads="1"/>
              </p:cNvSpPr>
              <p:nvPr userDrawn="1"/>
            </p:nvSpPr>
            <p:spPr bwMode="auto">
              <a:xfrm>
                <a:off x="5534" y="2957"/>
                <a:ext cx="227" cy="227"/>
              </a:xfrm>
              <a:prstGeom prst="rect">
                <a:avLst/>
              </a:prstGeom>
              <a:solidFill>
                <a:srgbClr val="EB7D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sp>
            <p:nvSpPr>
              <p:cNvPr id="5189" name="Rectangle 69"/>
              <p:cNvSpPr>
                <a:spLocks noChangeArrowheads="1"/>
              </p:cNvSpPr>
              <p:nvPr userDrawn="1"/>
            </p:nvSpPr>
            <p:spPr bwMode="auto">
              <a:xfrm>
                <a:off x="5533" y="3185"/>
                <a:ext cx="227" cy="227"/>
              </a:xfrm>
              <a:prstGeom prst="rect">
                <a:avLst/>
              </a:prstGeom>
              <a:solidFill>
                <a:srgbClr val="D4D7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sp>
            <p:nvSpPr>
              <p:cNvPr id="5190" name="Rectangle 70"/>
              <p:cNvSpPr>
                <a:spLocks noChangeArrowheads="1"/>
              </p:cNvSpPr>
              <p:nvPr userDrawn="1"/>
            </p:nvSpPr>
            <p:spPr bwMode="auto">
              <a:xfrm>
                <a:off x="5533" y="3639"/>
                <a:ext cx="227" cy="227"/>
              </a:xfrm>
              <a:prstGeom prst="rect">
                <a:avLst/>
              </a:prstGeom>
              <a:solidFill>
                <a:srgbClr val="A600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sp>
            <p:nvSpPr>
              <p:cNvPr id="5191" name="Rectangle 71"/>
              <p:cNvSpPr>
                <a:spLocks noChangeArrowheads="1"/>
              </p:cNvSpPr>
              <p:nvPr userDrawn="1"/>
            </p:nvSpPr>
            <p:spPr bwMode="auto">
              <a:xfrm>
                <a:off x="5533" y="3866"/>
                <a:ext cx="227" cy="227"/>
              </a:xfrm>
              <a:prstGeom prst="rect">
                <a:avLst/>
              </a:prstGeom>
              <a:solidFill>
                <a:srgbClr val="DC002E"/>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sp>
            <p:nvSpPr>
              <p:cNvPr id="5192" name="Rectangle 72"/>
              <p:cNvSpPr>
                <a:spLocks noChangeArrowheads="1"/>
              </p:cNvSpPr>
              <p:nvPr userDrawn="1"/>
            </p:nvSpPr>
            <p:spPr bwMode="auto">
              <a:xfrm>
                <a:off x="5533" y="4093"/>
                <a:ext cx="227" cy="227"/>
              </a:xfrm>
              <a:prstGeom prst="rect">
                <a:avLst/>
              </a:prstGeom>
              <a:solidFill>
                <a:srgbClr val="5692C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sp>
            <p:nvSpPr>
              <p:cNvPr id="5193" name="Rectangle 73"/>
              <p:cNvSpPr>
                <a:spLocks noChangeArrowheads="1"/>
              </p:cNvSpPr>
              <p:nvPr userDrawn="1"/>
            </p:nvSpPr>
            <p:spPr bwMode="auto">
              <a:xfrm>
                <a:off x="5533" y="3412"/>
                <a:ext cx="227" cy="227"/>
              </a:xfrm>
              <a:prstGeom prst="rect">
                <a:avLst/>
              </a:prstGeom>
              <a:solidFill>
                <a:srgbClr val="0092A7"/>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gr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Tree>
    <p:extLst>
      <p:ext uri="{BB962C8B-B14F-4D97-AF65-F5344CB8AC3E}">
        <p14:creationId xmlns:p14="http://schemas.microsoft.com/office/powerpoint/2010/main" val="3389963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70663" y="333375"/>
            <a:ext cx="2033587" cy="5543550"/>
          </a:xfrm>
        </p:spPr>
        <p:txBody>
          <a:bodyPr vert="eaVert"/>
          <a:lstStyle/>
          <a:p>
            <a:r>
              <a:rPr lang="en-US" smtClean="0"/>
              <a:t>Click to edit Master title style</a:t>
            </a:r>
            <a:endParaRPr lang="nl-NL"/>
          </a:p>
        </p:txBody>
      </p:sp>
      <p:sp>
        <p:nvSpPr>
          <p:cNvPr id="3" name="Vertical Text Placeholder 2"/>
          <p:cNvSpPr>
            <a:spLocks noGrp="1"/>
          </p:cNvSpPr>
          <p:nvPr>
            <p:ph type="body" orient="vert" idx="1"/>
          </p:nvPr>
        </p:nvSpPr>
        <p:spPr>
          <a:xfrm>
            <a:off x="468313" y="333375"/>
            <a:ext cx="5949950" cy="55435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Tree>
    <p:extLst>
      <p:ext uri="{BB962C8B-B14F-4D97-AF65-F5344CB8AC3E}">
        <p14:creationId xmlns:p14="http://schemas.microsoft.com/office/powerpoint/2010/main" val="18170766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Tekst 100%">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dirty="0" smtClean="0"/>
              <a:t>Titel</a:t>
            </a:r>
            <a:endParaRPr lang="nl-NL" dirty="0"/>
          </a:p>
        </p:txBody>
      </p:sp>
      <p:sp>
        <p:nvSpPr>
          <p:cNvPr id="3" name="Tijdelijke aanduiding voor verticale tekst 2"/>
          <p:cNvSpPr>
            <a:spLocks noGrp="1"/>
          </p:cNvSpPr>
          <p:nvPr>
            <p:ph type="body" orient="vert" idx="1" hasCustomPrompt="1"/>
          </p:nvPr>
        </p:nvSpPr>
        <p:spPr/>
        <p:txBody>
          <a:bodyPr vert="horz"/>
          <a:lstStyle/>
          <a:p>
            <a:pPr lvl="0"/>
            <a:r>
              <a:rPr lang="nl-NL" dirty="0" err="1" smtClean="0"/>
              <a:t>Bullet</a:t>
            </a:r>
            <a:endParaRPr lang="nl-NL" dirty="0" smtClean="0"/>
          </a:p>
          <a:p>
            <a:pPr lvl="1"/>
            <a:r>
              <a:rPr lang="nl-NL" dirty="0" smtClean="0"/>
              <a:t>Sub-</a:t>
            </a:r>
            <a:r>
              <a:rPr lang="nl-NL" dirty="0" err="1" smtClean="0"/>
              <a:t>bullet</a:t>
            </a:r>
            <a:endParaRPr lang="nl-NL" dirty="0" smtClean="0"/>
          </a:p>
          <a:p>
            <a:pPr lvl="2"/>
            <a:r>
              <a:rPr lang="nl-NL" dirty="0" smtClean="0"/>
              <a:t>Leestekst</a:t>
            </a:r>
          </a:p>
          <a:p>
            <a:pPr lvl="3"/>
            <a:r>
              <a:rPr lang="nl-NL" dirty="0" smtClean="0"/>
              <a:t>Kopje donker blauw</a:t>
            </a:r>
          </a:p>
          <a:p>
            <a:pPr lvl="4"/>
            <a:r>
              <a:rPr lang="nl-NL" dirty="0" smtClean="0"/>
              <a:t>Kopje licht blauw</a:t>
            </a:r>
          </a:p>
          <a:p>
            <a:pPr lvl="5"/>
            <a:r>
              <a:rPr lang="nl-NL" dirty="0" err="1" smtClean="0"/>
              <a:t>Bullet</a:t>
            </a:r>
            <a:endParaRPr lang="nl-NL" dirty="0" smtClean="0"/>
          </a:p>
          <a:p>
            <a:pPr lvl="6"/>
            <a:r>
              <a:rPr lang="nl-NL" dirty="0" smtClean="0"/>
              <a:t>Sub-</a:t>
            </a:r>
            <a:r>
              <a:rPr lang="nl-NL" dirty="0" err="1" smtClean="0"/>
              <a:t>bullet</a:t>
            </a:r>
            <a:endParaRPr lang="nl-NL" dirty="0" smtClean="0"/>
          </a:p>
          <a:p>
            <a:pPr lvl="7"/>
            <a:r>
              <a:rPr lang="nl-NL" sz="1800" dirty="0" smtClean="0"/>
              <a:t>Leestekst</a:t>
            </a:r>
          </a:p>
          <a:p>
            <a:pPr lvl="8"/>
            <a:r>
              <a:rPr lang="nl-NL" dirty="0" smtClean="0"/>
              <a:t>Kopje donker blauw</a:t>
            </a:r>
            <a:endParaRPr lang="nl-NL" dirty="0"/>
          </a:p>
        </p:txBody>
      </p:sp>
      <p:pic>
        <p:nvPicPr>
          <p:cNvPr id="8" name="Afbeelding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7748" y="6543376"/>
            <a:ext cx="3491307" cy="270000"/>
          </a:xfrm>
          <a:prstGeom prst="rect">
            <a:avLst/>
          </a:prstGeom>
        </p:spPr>
      </p:pic>
    </p:spTree>
    <p:extLst>
      <p:ext uri="{BB962C8B-B14F-4D97-AF65-F5344CB8AC3E}">
        <p14:creationId xmlns:p14="http://schemas.microsoft.com/office/powerpoint/2010/main" val="4207418301"/>
      </p:ext>
    </p:extLst>
  </p:cSld>
  <p:clrMapOvr>
    <a:masterClrMapping/>
  </p:clrMapOvr>
  <p:transition spd="slow">
    <p:wipe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Tree>
    <p:extLst>
      <p:ext uri="{BB962C8B-B14F-4D97-AF65-F5344CB8AC3E}">
        <p14:creationId xmlns:p14="http://schemas.microsoft.com/office/powerpoint/2010/main" val="24712814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nl-NL"/>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4193376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
        <p:nvSpPr>
          <p:cNvPr id="3" name="Content Placeholder 2"/>
          <p:cNvSpPr>
            <a:spLocks noGrp="1"/>
          </p:cNvSpPr>
          <p:nvPr>
            <p:ph sz="half" idx="1"/>
          </p:nvPr>
        </p:nvSpPr>
        <p:spPr>
          <a:xfrm>
            <a:off x="468313" y="1268413"/>
            <a:ext cx="3990975"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Content Placeholder 3"/>
          <p:cNvSpPr>
            <a:spLocks noGrp="1"/>
          </p:cNvSpPr>
          <p:nvPr>
            <p:ph sz="half" idx="2"/>
          </p:nvPr>
        </p:nvSpPr>
        <p:spPr>
          <a:xfrm>
            <a:off x="4611688" y="1268413"/>
            <a:ext cx="3992562" cy="460851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Tree>
    <p:extLst>
      <p:ext uri="{BB962C8B-B14F-4D97-AF65-F5344CB8AC3E}">
        <p14:creationId xmlns:p14="http://schemas.microsoft.com/office/powerpoint/2010/main" val="5699169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nl-NL"/>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Tree>
    <p:extLst>
      <p:ext uri="{BB962C8B-B14F-4D97-AF65-F5344CB8AC3E}">
        <p14:creationId xmlns:p14="http://schemas.microsoft.com/office/powerpoint/2010/main" val="32652677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nl-NL"/>
          </a:p>
        </p:txBody>
      </p:sp>
    </p:spTree>
    <p:extLst>
      <p:ext uri="{BB962C8B-B14F-4D97-AF65-F5344CB8AC3E}">
        <p14:creationId xmlns:p14="http://schemas.microsoft.com/office/powerpoint/2010/main" val="4224736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545035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nl-NL"/>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45219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nl-NL"/>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nl-NL"/>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208656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8592BC"/>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8313" y="333375"/>
            <a:ext cx="8135937" cy="633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nl-NL" smtClean="0"/>
              <a:t>Titel</a:t>
            </a:r>
          </a:p>
        </p:txBody>
      </p:sp>
      <p:sp>
        <p:nvSpPr>
          <p:cNvPr id="1027" name="Rectangle 3"/>
          <p:cNvSpPr>
            <a:spLocks noGrp="1" noChangeArrowheads="1"/>
          </p:cNvSpPr>
          <p:nvPr>
            <p:ph type="body" idx="1"/>
          </p:nvPr>
        </p:nvSpPr>
        <p:spPr bwMode="auto">
          <a:xfrm>
            <a:off x="468313" y="1268413"/>
            <a:ext cx="8135937" cy="46085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nl-NL" smtClean="0"/>
              <a:t>Opsomming van tekst</a:t>
            </a:r>
          </a:p>
          <a:p>
            <a:pPr lvl="0"/>
            <a:r>
              <a:rPr lang="en-US" altLang="nl-NL" smtClean="0"/>
              <a:t>Opsomming van tekst</a:t>
            </a:r>
          </a:p>
          <a:p>
            <a:pPr lvl="0"/>
            <a:r>
              <a:rPr lang="en-US" altLang="nl-NL" smtClean="0"/>
              <a:t>Opsomming van tekst</a:t>
            </a:r>
          </a:p>
          <a:p>
            <a:pPr lvl="0"/>
            <a:r>
              <a:rPr lang="en-US" altLang="nl-NL" smtClean="0"/>
              <a:t>Opsomming van tekst</a:t>
            </a:r>
          </a:p>
          <a:p>
            <a:pPr lvl="0"/>
            <a:r>
              <a:rPr lang="en-US" altLang="nl-NL" smtClean="0"/>
              <a:t>Opsomming van tekst</a:t>
            </a:r>
          </a:p>
          <a:p>
            <a:pPr lvl="0"/>
            <a:r>
              <a:rPr lang="en-US" altLang="nl-NL" smtClean="0"/>
              <a:t>Opsomming van tekst</a:t>
            </a:r>
          </a:p>
          <a:p>
            <a:pPr lvl="0"/>
            <a:r>
              <a:rPr lang="en-US" altLang="nl-NL" smtClean="0"/>
              <a:t>Opsomming van tekst</a:t>
            </a:r>
          </a:p>
        </p:txBody>
      </p:sp>
      <p:grpSp>
        <p:nvGrpSpPr>
          <p:cNvPr id="1092" name="Group 68"/>
          <p:cNvGrpSpPr>
            <a:grpSpLocks/>
          </p:cNvGrpSpPr>
          <p:nvPr/>
        </p:nvGrpSpPr>
        <p:grpSpPr bwMode="auto">
          <a:xfrm>
            <a:off x="0" y="4335463"/>
            <a:ext cx="9145588" cy="2522537"/>
            <a:chOff x="0" y="2731"/>
            <a:chExt cx="5761" cy="1589"/>
          </a:xfrm>
        </p:grpSpPr>
        <p:grpSp>
          <p:nvGrpSpPr>
            <p:cNvPr id="1074" name="Group 50"/>
            <p:cNvGrpSpPr>
              <a:grpSpLocks/>
            </p:cNvGrpSpPr>
            <p:nvPr/>
          </p:nvGrpSpPr>
          <p:grpSpPr bwMode="auto">
            <a:xfrm>
              <a:off x="0" y="4093"/>
              <a:ext cx="5535" cy="227"/>
              <a:chOff x="0" y="4093"/>
              <a:chExt cx="5535" cy="227"/>
            </a:xfrm>
          </p:grpSpPr>
          <p:sp>
            <p:nvSpPr>
              <p:cNvPr id="1075" name="Rectangle 51"/>
              <p:cNvSpPr>
                <a:spLocks noChangeArrowheads="1"/>
              </p:cNvSpPr>
              <p:nvPr/>
            </p:nvSpPr>
            <p:spPr bwMode="auto">
              <a:xfrm>
                <a:off x="0" y="4093"/>
                <a:ext cx="5535" cy="227"/>
              </a:xfrm>
              <a:prstGeom prst="rect">
                <a:avLst/>
              </a:prstGeom>
              <a:solidFill>
                <a:srgbClr val="0C2577"/>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sp>
            <p:nvSpPr>
              <p:cNvPr id="1076" name="Text Box 52"/>
              <p:cNvSpPr txBox="1">
                <a:spLocks noChangeArrowheads="1"/>
              </p:cNvSpPr>
              <p:nvPr/>
            </p:nvSpPr>
            <p:spPr bwMode="auto">
              <a:xfrm>
                <a:off x="2807" y="4112"/>
                <a:ext cx="2722" cy="2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nl-NL" sz="1500" b="1"/>
                  <a:t>Leiden University. The university to discover.</a:t>
                </a:r>
              </a:p>
            </p:txBody>
          </p:sp>
        </p:grpSp>
        <p:grpSp>
          <p:nvGrpSpPr>
            <p:cNvPr id="1084" name="Group 60"/>
            <p:cNvGrpSpPr>
              <a:grpSpLocks/>
            </p:cNvGrpSpPr>
            <p:nvPr userDrawn="1"/>
          </p:nvGrpSpPr>
          <p:grpSpPr bwMode="auto">
            <a:xfrm>
              <a:off x="5533" y="2731"/>
              <a:ext cx="228" cy="1589"/>
              <a:chOff x="5533" y="2731"/>
              <a:chExt cx="228" cy="1589"/>
            </a:xfrm>
          </p:grpSpPr>
          <p:sp>
            <p:nvSpPr>
              <p:cNvPr id="1085" name="Rectangle 61"/>
              <p:cNvSpPr>
                <a:spLocks noChangeArrowheads="1"/>
              </p:cNvSpPr>
              <p:nvPr userDrawn="1"/>
            </p:nvSpPr>
            <p:spPr bwMode="auto">
              <a:xfrm>
                <a:off x="5534" y="2731"/>
                <a:ext cx="227" cy="227"/>
              </a:xfrm>
              <a:prstGeom prst="rect">
                <a:avLst/>
              </a:prstGeom>
              <a:solidFill>
                <a:srgbClr val="007A45"/>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sp>
            <p:nvSpPr>
              <p:cNvPr id="1086" name="Rectangle 62"/>
              <p:cNvSpPr>
                <a:spLocks noChangeArrowheads="1"/>
              </p:cNvSpPr>
              <p:nvPr userDrawn="1"/>
            </p:nvSpPr>
            <p:spPr bwMode="auto">
              <a:xfrm>
                <a:off x="5534" y="2957"/>
                <a:ext cx="227" cy="227"/>
              </a:xfrm>
              <a:prstGeom prst="rect">
                <a:avLst/>
              </a:prstGeom>
              <a:solidFill>
                <a:srgbClr val="EB7D1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sp>
            <p:nvSpPr>
              <p:cNvPr id="1087" name="Rectangle 63"/>
              <p:cNvSpPr>
                <a:spLocks noChangeArrowheads="1"/>
              </p:cNvSpPr>
              <p:nvPr userDrawn="1"/>
            </p:nvSpPr>
            <p:spPr bwMode="auto">
              <a:xfrm>
                <a:off x="5533" y="3185"/>
                <a:ext cx="227" cy="227"/>
              </a:xfrm>
              <a:prstGeom prst="rect">
                <a:avLst/>
              </a:prstGeom>
              <a:solidFill>
                <a:srgbClr val="D4D7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sp>
            <p:nvSpPr>
              <p:cNvPr id="1088" name="Rectangle 64"/>
              <p:cNvSpPr>
                <a:spLocks noChangeArrowheads="1"/>
              </p:cNvSpPr>
              <p:nvPr userDrawn="1"/>
            </p:nvSpPr>
            <p:spPr bwMode="auto">
              <a:xfrm>
                <a:off x="5533" y="3639"/>
                <a:ext cx="227" cy="227"/>
              </a:xfrm>
              <a:prstGeom prst="rect">
                <a:avLst/>
              </a:prstGeom>
              <a:solidFill>
                <a:srgbClr val="A6006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sp>
            <p:nvSpPr>
              <p:cNvPr id="1089" name="Rectangle 65"/>
              <p:cNvSpPr>
                <a:spLocks noChangeArrowheads="1"/>
              </p:cNvSpPr>
              <p:nvPr userDrawn="1"/>
            </p:nvSpPr>
            <p:spPr bwMode="auto">
              <a:xfrm>
                <a:off x="5533" y="3866"/>
                <a:ext cx="227" cy="227"/>
              </a:xfrm>
              <a:prstGeom prst="rect">
                <a:avLst/>
              </a:prstGeom>
              <a:solidFill>
                <a:srgbClr val="DC002E"/>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sp>
            <p:nvSpPr>
              <p:cNvPr id="1090" name="Rectangle 66"/>
              <p:cNvSpPr>
                <a:spLocks noChangeArrowheads="1"/>
              </p:cNvSpPr>
              <p:nvPr userDrawn="1"/>
            </p:nvSpPr>
            <p:spPr bwMode="auto">
              <a:xfrm>
                <a:off x="5533" y="4093"/>
                <a:ext cx="227" cy="227"/>
              </a:xfrm>
              <a:prstGeom prst="rect">
                <a:avLst/>
              </a:prstGeom>
              <a:solidFill>
                <a:srgbClr val="5692C9"/>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sp>
            <p:nvSpPr>
              <p:cNvPr id="1091" name="Rectangle 67"/>
              <p:cNvSpPr>
                <a:spLocks noChangeArrowheads="1"/>
              </p:cNvSpPr>
              <p:nvPr userDrawn="1"/>
            </p:nvSpPr>
            <p:spPr bwMode="auto">
              <a:xfrm>
                <a:off x="5533" y="3412"/>
                <a:ext cx="227" cy="227"/>
              </a:xfrm>
              <a:prstGeom prst="rect">
                <a:avLst/>
              </a:prstGeom>
              <a:solidFill>
                <a:srgbClr val="0092A7"/>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nl-NL"/>
              </a:p>
            </p:txBody>
          </p:sp>
        </p:gr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rtl="0" eaLnBrk="1" fontAlgn="base" hangingPunct="1">
        <a:spcBef>
          <a:spcPct val="0"/>
        </a:spcBef>
        <a:spcAft>
          <a:spcPct val="0"/>
        </a:spcAft>
        <a:defRPr sz="4400" b="1">
          <a:solidFill>
            <a:schemeClr val="bg1"/>
          </a:solidFill>
          <a:latin typeface="+mj-lt"/>
          <a:ea typeface="+mj-ea"/>
          <a:cs typeface="+mj-cs"/>
        </a:defRPr>
      </a:lvl1pPr>
      <a:lvl2pPr algn="l" rtl="0" eaLnBrk="1" fontAlgn="base" hangingPunct="1">
        <a:spcBef>
          <a:spcPct val="0"/>
        </a:spcBef>
        <a:spcAft>
          <a:spcPct val="0"/>
        </a:spcAft>
        <a:defRPr sz="4400" b="1">
          <a:solidFill>
            <a:schemeClr val="bg1"/>
          </a:solidFill>
          <a:latin typeface="Minion" pitchFamily="2" charset="0"/>
        </a:defRPr>
      </a:lvl2pPr>
      <a:lvl3pPr algn="l" rtl="0" eaLnBrk="1" fontAlgn="base" hangingPunct="1">
        <a:spcBef>
          <a:spcPct val="0"/>
        </a:spcBef>
        <a:spcAft>
          <a:spcPct val="0"/>
        </a:spcAft>
        <a:defRPr sz="4400" b="1">
          <a:solidFill>
            <a:schemeClr val="bg1"/>
          </a:solidFill>
          <a:latin typeface="Minion" pitchFamily="2" charset="0"/>
        </a:defRPr>
      </a:lvl3pPr>
      <a:lvl4pPr algn="l" rtl="0" eaLnBrk="1" fontAlgn="base" hangingPunct="1">
        <a:spcBef>
          <a:spcPct val="0"/>
        </a:spcBef>
        <a:spcAft>
          <a:spcPct val="0"/>
        </a:spcAft>
        <a:defRPr sz="4400" b="1">
          <a:solidFill>
            <a:schemeClr val="bg1"/>
          </a:solidFill>
          <a:latin typeface="Minion" pitchFamily="2" charset="0"/>
        </a:defRPr>
      </a:lvl4pPr>
      <a:lvl5pPr algn="l" rtl="0" eaLnBrk="1" fontAlgn="base" hangingPunct="1">
        <a:spcBef>
          <a:spcPct val="0"/>
        </a:spcBef>
        <a:spcAft>
          <a:spcPct val="0"/>
        </a:spcAft>
        <a:defRPr sz="4400" b="1">
          <a:solidFill>
            <a:schemeClr val="bg1"/>
          </a:solidFill>
          <a:latin typeface="Minion" pitchFamily="2" charset="0"/>
        </a:defRPr>
      </a:lvl5pPr>
      <a:lvl6pPr marL="457200" algn="l" rtl="0" eaLnBrk="1" fontAlgn="base" hangingPunct="1">
        <a:spcBef>
          <a:spcPct val="0"/>
        </a:spcBef>
        <a:spcAft>
          <a:spcPct val="0"/>
        </a:spcAft>
        <a:defRPr sz="4400" b="1">
          <a:solidFill>
            <a:schemeClr val="bg1"/>
          </a:solidFill>
          <a:latin typeface="Minion" pitchFamily="2" charset="0"/>
        </a:defRPr>
      </a:lvl6pPr>
      <a:lvl7pPr marL="914400" algn="l" rtl="0" eaLnBrk="1" fontAlgn="base" hangingPunct="1">
        <a:spcBef>
          <a:spcPct val="0"/>
        </a:spcBef>
        <a:spcAft>
          <a:spcPct val="0"/>
        </a:spcAft>
        <a:defRPr sz="4400" b="1">
          <a:solidFill>
            <a:schemeClr val="bg1"/>
          </a:solidFill>
          <a:latin typeface="Minion" pitchFamily="2" charset="0"/>
        </a:defRPr>
      </a:lvl7pPr>
      <a:lvl8pPr marL="1371600" algn="l" rtl="0" eaLnBrk="1" fontAlgn="base" hangingPunct="1">
        <a:spcBef>
          <a:spcPct val="0"/>
        </a:spcBef>
        <a:spcAft>
          <a:spcPct val="0"/>
        </a:spcAft>
        <a:defRPr sz="4400" b="1">
          <a:solidFill>
            <a:schemeClr val="bg1"/>
          </a:solidFill>
          <a:latin typeface="Minion" pitchFamily="2" charset="0"/>
        </a:defRPr>
      </a:lvl8pPr>
      <a:lvl9pPr marL="1828800" algn="l" rtl="0" eaLnBrk="1" fontAlgn="base" hangingPunct="1">
        <a:spcBef>
          <a:spcPct val="0"/>
        </a:spcBef>
        <a:spcAft>
          <a:spcPct val="0"/>
        </a:spcAft>
        <a:defRPr sz="4400" b="1">
          <a:solidFill>
            <a:schemeClr val="bg1"/>
          </a:solidFill>
          <a:latin typeface="Minion" pitchFamily="2" charset="0"/>
        </a:defRPr>
      </a:lvl9pPr>
    </p:titleStyle>
    <p:bodyStyle>
      <a:lvl1pPr marL="342900" indent="-342900" algn="l" rtl="0" eaLnBrk="1" fontAlgn="base" hangingPunct="1">
        <a:lnSpc>
          <a:spcPct val="95000"/>
        </a:lnSpc>
        <a:spcBef>
          <a:spcPct val="0"/>
        </a:spcBef>
        <a:spcAft>
          <a:spcPct val="0"/>
        </a:spcAft>
        <a:buFont typeface="Arial" charset="0"/>
        <a:buChar char="-"/>
        <a:defRPr sz="3200">
          <a:solidFill>
            <a:schemeClr val="bg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3200">
          <a:solidFill>
            <a:schemeClr val="bg1"/>
          </a:solidFill>
          <a:latin typeface="+mn-lt"/>
        </a:defRPr>
      </a:lvl2pPr>
      <a:lvl3pPr marL="1143000" indent="-228600" algn="l" rtl="0" eaLnBrk="1" fontAlgn="base" hangingPunct="1">
        <a:spcBef>
          <a:spcPct val="20000"/>
        </a:spcBef>
        <a:spcAft>
          <a:spcPct val="0"/>
        </a:spcAft>
        <a:buChar char="•"/>
        <a:defRPr sz="2400">
          <a:solidFill>
            <a:schemeClr val="tx1"/>
          </a:solidFill>
          <a:latin typeface="Arial" charset="0"/>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Rectangle 6"/>
          <p:cNvSpPr>
            <a:spLocks noGrp="1" noChangeArrowheads="1"/>
          </p:cNvSpPr>
          <p:nvPr>
            <p:ph type="ctrTitle"/>
          </p:nvPr>
        </p:nvSpPr>
        <p:spPr/>
        <p:txBody>
          <a:bodyPr/>
          <a:lstStyle/>
          <a:p>
            <a:r>
              <a:rPr lang="en-US" altLang="nl-NL" sz="3600" dirty="0" smtClean="0"/>
              <a:t>The ECHR and limits to the freedom of the State to regulate its Public Finance Management</a:t>
            </a:r>
            <a:endParaRPr lang="en-US" altLang="nl-NL" sz="3600" dirty="0"/>
          </a:p>
        </p:txBody>
      </p:sp>
      <p:sp>
        <p:nvSpPr>
          <p:cNvPr id="2055" name="Rectangle 7"/>
          <p:cNvSpPr>
            <a:spLocks noGrp="1" noChangeArrowheads="1"/>
          </p:cNvSpPr>
          <p:nvPr>
            <p:ph type="subTitle" idx="1"/>
          </p:nvPr>
        </p:nvSpPr>
        <p:spPr>
          <a:xfrm>
            <a:off x="683568" y="4509120"/>
            <a:ext cx="7921625" cy="360363"/>
          </a:xfrm>
        </p:spPr>
        <p:txBody>
          <a:bodyPr/>
          <a:lstStyle/>
          <a:p>
            <a:r>
              <a:rPr lang="en-US" altLang="nl-NL" sz="1400" dirty="0" smtClean="0"/>
              <a:t>MATRA, Public Finance Management, The Hague, November 16, 2017</a:t>
            </a:r>
          </a:p>
          <a:p>
            <a:r>
              <a:rPr lang="en-US" altLang="nl-NL" sz="1400" dirty="0" smtClean="0"/>
              <a:t>Dr. Michiel L. van </a:t>
            </a:r>
            <a:r>
              <a:rPr lang="en-US" altLang="nl-NL" sz="1400" dirty="0" err="1" smtClean="0"/>
              <a:t>Emmerik</a:t>
            </a:r>
            <a:r>
              <a:rPr lang="en-US" altLang="nl-NL" sz="1400" dirty="0" smtClean="0"/>
              <a:t> </a:t>
            </a:r>
          </a:p>
          <a:p>
            <a:endParaRPr lang="nl-NL" altLang="nl-NL"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000" dirty="0" smtClean="0"/>
              <a:t>Very wide margin of appreciation in tax matters</a:t>
            </a:r>
            <a:endParaRPr lang="nl-NL" sz="3000" dirty="0"/>
          </a:p>
        </p:txBody>
      </p:sp>
      <p:sp>
        <p:nvSpPr>
          <p:cNvPr id="3" name="Content Placeholder 2"/>
          <p:cNvSpPr>
            <a:spLocks noGrp="1"/>
          </p:cNvSpPr>
          <p:nvPr>
            <p:ph idx="1"/>
          </p:nvPr>
        </p:nvSpPr>
        <p:spPr/>
        <p:txBody>
          <a:bodyPr/>
          <a:lstStyle/>
          <a:p>
            <a:pPr marL="0" indent="0">
              <a:buNone/>
            </a:pPr>
            <a:r>
              <a:rPr lang="en-US" dirty="0" smtClean="0"/>
              <a:t>The </a:t>
            </a:r>
            <a:r>
              <a:rPr lang="en-US" dirty="0"/>
              <a:t>power of the State to secure the payment</a:t>
            </a:r>
          </a:p>
          <a:p>
            <a:pPr marL="0" indent="0">
              <a:buNone/>
            </a:pPr>
            <a:r>
              <a:rPr lang="en-US" dirty="0"/>
              <a:t>of taxes or other contributions or penalties</a:t>
            </a:r>
          </a:p>
          <a:p>
            <a:pPr marL="0" indent="0">
              <a:buNone/>
            </a:pPr>
            <a:r>
              <a:rPr lang="en-US" dirty="0"/>
              <a:t>(within the third rule of Article 1 of Protocol</a:t>
            </a:r>
          </a:p>
          <a:p>
            <a:pPr marL="0" indent="0">
              <a:buNone/>
            </a:pPr>
            <a:r>
              <a:rPr lang="en-US" dirty="0"/>
              <a:t>No. 1) has been held to be particularly wide.</a:t>
            </a:r>
          </a:p>
          <a:p>
            <a:pPr marL="0" indent="0">
              <a:buNone/>
            </a:pPr>
            <a:r>
              <a:rPr lang="en-US" dirty="0"/>
              <a:t>But a taxing measure is nevertheless subject to</a:t>
            </a:r>
          </a:p>
          <a:p>
            <a:pPr marL="0" indent="0">
              <a:buNone/>
            </a:pPr>
            <a:r>
              <a:rPr lang="nl-NL" dirty="0"/>
              <a:t>the </a:t>
            </a:r>
            <a:r>
              <a:rPr lang="nl-NL" dirty="0" err="1" smtClean="0"/>
              <a:t>requirements</a:t>
            </a:r>
            <a:r>
              <a:rPr lang="nl-NL" dirty="0" smtClean="0"/>
              <a:t> </a:t>
            </a:r>
            <a:r>
              <a:rPr lang="nl-NL" dirty="0"/>
              <a:t>of </a:t>
            </a:r>
            <a:r>
              <a:rPr lang="nl-NL" dirty="0" err="1" smtClean="0"/>
              <a:t>proportionality</a:t>
            </a:r>
            <a:r>
              <a:rPr lang="nl-NL" dirty="0" smtClean="0"/>
              <a:t> </a:t>
            </a:r>
            <a:r>
              <a:rPr lang="nl-NL" dirty="0" err="1" smtClean="0"/>
              <a:t>and</a:t>
            </a:r>
            <a:r>
              <a:rPr lang="nl-NL" dirty="0" smtClean="0"/>
              <a:t> non-</a:t>
            </a:r>
            <a:r>
              <a:rPr lang="nl-NL" dirty="0" err="1" smtClean="0"/>
              <a:t>discrimination</a:t>
            </a:r>
            <a:r>
              <a:rPr lang="nl-NL" dirty="0" smtClean="0"/>
              <a:t>.</a:t>
            </a:r>
          </a:p>
          <a:p>
            <a:pPr marL="0" indent="0">
              <a:buNone/>
            </a:pPr>
            <a:r>
              <a:rPr lang="en-US" dirty="0" smtClean="0"/>
              <a:t>Also possibility of retroactive effect of tax measures, although with the restriction of not affecting pending proceedings </a:t>
            </a:r>
            <a:endParaRPr lang="nl-NL" dirty="0"/>
          </a:p>
        </p:txBody>
      </p:sp>
    </p:spTree>
    <p:extLst>
      <p:ext uri="{BB962C8B-B14F-4D97-AF65-F5344CB8AC3E}">
        <p14:creationId xmlns:p14="http://schemas.microsoft.com/office/powerpoint/2010/main" val="30328706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But sometimes violation</a:t>
            </a:r>
            <a:endParaRPr lang="nl-NL" dirty="0"/>
          </a:p>
        </p:txBody>
      </p:sp>
      <p:sp>
        <p:nvSpPr>
          <p:cNvPr id="3" name="Content Placeholder 2"/>
          <p:cNvSpPr>
            <a:spLocks noGrp="1"/>
          </p:cNvSpPr>
          <p:nvPr>
            <p:ph idx="1"/>
          </p:nvPr>
        </p:nvSpPr>
        <p:spPr/>
        <p:txBody>
          <a:bodyPr/>
          <a:lstStyle/>
          <a:p>
            <a:pPr marL="0" indent="0">
              <a:buNone/>
            </a:pPr>
            <a:r>
              <a:rPr lang="en-US" dirty="0" smtClean="0"/>
              <a:t>In cases of exceptional hardship, e.g.</a:t>
            </a:r>
          </a:p>
          <a:p>
            <a:pPr marL="0" indent="0">
              <a:buNone/>
            </a:pPr>
            <a:r>
              <a:rPr lang="en-US" dirty="0" err="1" smtClean="0"/>
              <a:t>ECtHR</a:t>
            </a:r>
            <a:r>
              <a:rPr lang="en-US" dirty="0" smtClean="0"/>
              <a:t> N.K.M. v. Hungary (2014):</a:t>
            </a:r>
          </a:p>
          <a:p>
            <a:pPr marL="0" indent="0">
              <a:buNone/>
            </a:pPr>
            <a:endParaRPr lang="en-US" dirty="0" smtClean="0"/>
          </a:p>
          <a:p>
            <a:pPr marL="0" indent="0">
              <a:buNone/>
            </a:pPr>
            <a:r>
              <a:rPr lang="en-US" sz="2800" dirty="0"/>
              <a:t>This case concerned a civil servant who complained in particular that the imposition of a 98 per cent tax on part of her severance pay under a legislation entered into force ten weeks before her dismissal had amounted to an unjustified deprivation of property, with no remedy available. </a:t>
            </a:r>
          </a:p>
        </p:txBody>
      </p:sp>
    </p:spTree>
    <p:extLst>
      <p:ext uri="{BB962C8B-B14F-4D97-AF65-F5344CB8AC3E}">
        <p14:creationId xmlns:p14="http://schemas.microsoft.com/office/powerpoint/2010/main" val="400837966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N.K.M. v. Hungary</a:t>
            </a:r>
            <a:endParaRPr lang="nl-NL" dirty="0"/>
          </a:p>
        </p:txBody>
      </p:sp>
      <p:sp>
        <p:nvSpPr>
          <p:cNvPr id="3" name="Content Placeholder 2"/>
          <p:cNvSpPr>
            <a:spLocks noGrp="1"/>
          </p:cNvSpPr>
          <p:nvPr>
            <p:ph idx="1"/>
          </p:nvPr>
        </p:nvSpPr>
        <p:spPr/>
        <p:txBody>
          <a:bodyPr/>
          <a:lstStyle/>
          <a:p>
            <a:r>
              <a:rPr lang="en-US" sz="2600" dirty="0"/>
              <a:t>The Court found that there had been a </a:t>
            </a:r>
            <a:r>
              <a:rPr lang="en-US" sz="2600" b="1" dirty="0"/>
              <a:t>violation of Article 1 of Protocol No. 1</a:t>
            </a:r>
            <a:r>
              <a:rPr lang="en-US" sz="2600" dirty="0"/>
              <a:t>. Despite the wide discretion that the Hungarian authorities enjoyed in matters of taxation, it held that the means employed had been </a:t>
            </a:r>
            <a:r>
              <a:rPr lang="en-US" sz="2600" dirty="0">
                <a:solidFill>
                  <a:srgbClr val="FF0000"/>
                </a:solidFill>
              </a:rPr>
              <a:t>disproportionate</a:t>
            </a:r>
            <a:r>
              <a:rPr lang="en-US" sz="2600" dirty="0"/>
              <a:t> to the legitimate aim pursued of protecting the public purse against excessive severance payments. Nor had the applicant been provided with a </a:t>
            </a:r>
            <a:r>
              <a:rPr lang="en-US" sz="2600" dirty="0">
                <a:solidFill>
                  <a:srgbClr val="FF0000"/>
                </a:solidFill>
              </a:rPr>
              <a:t>transitional period</a:t>
            </a:r>
            <a:r>
              <a:rPr lang="en-US" sz="2600" dirty="0"/>
              <a:t> in which to adjust to the new severance scheme. Moreover, in depriving her of an acquired right which served the special social interest of reintegrating the </a:t>
            </a:r>
            <a:r>
              <a:rPr lang="en-US" sz="2600" dirty="0" err="1"/>
              <a:t>labour</a:t>
            </a:r>
            <a:r>
              <a:rPr lang="en-US" sz="2600" dirty="0"/>
              <a:t> market, the Hungarian authorities had exposed the applicant to an </a:t>
            </a:r>
            <a:r>
              <a:rPr lang="en-US" sz="2600" dirty="0">
                <a:solidFill>
                  <a:srgbClr val="FF0000"/>
                </a:solidFill>
              </a:rPr>
              <a:t>excessive individual burden</a:t>
            </a:r>
            <a:r>
              <a:rPr lang="en-US" sz="2600" dirty="0"/>
              <a:t>. </a:t>
            </a:r>
            <a:endParaRPr lang="nl-NL" sz="2600" dirty="0"/>
          </a:p>
          <a:p>
            <a:endParaRPr lang="nl-NL" dirty="0"/>
          </a:p>
        </p:txBody>
      </p:sp>
    </p:spTree>
    <p:extLst>
      <p:ext uri="{BB962C8B-B14F-4D97-AF65-F5344CB8AC3E}">
        <p14:creationId xmlns:p14="http://schemas.microsoft.com/office/powerpoint/2010/main" val="41566029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But generally no violation</a:t>
            </a:r>
            <a:endParaRPr lang="nl-NL" dirty="0"/>
          </a:p>
        </p:txBody>
      </p:sp>
      <p:sp>
        <p:nvSpPr>
          <p:cNvPr id="3" name="Content Placeholder 2"/>
          <p:cNvSpPr>
            <a:spLocks noGrp="1"/>
          </p:cNvSpPr>
          <p:nvPr>
            <p:ph idx="1"/>
          </p:nvPr>
        </p:nvSpPr>
        <p:spPr/>
        <p:txBody>
          <a:bodyPr/>
          <a:lstStyle/>
          <a:p>
            <a:r>
              <a:rPr lang="en-US" dirty="0" smtClean="0"/>
              <a:t>Very wide margin of appreciation in particular in case of economic crisis, e.g.</a:t>
            </a:r>
          </a:p>
          <a:p>
            <a:r>
              <a:rPr lang="en-US" dirty="0" err="1" smtClean="0"/>
              <a:t>ECtHR</a:t>
            </a:r>
            <a:r>
              <a:rPr lang="en-US" dirty="0" smtClean="0"/>
              <a:t> 1 September 2015, Da Silva </a:t>
            </a:r>
            <a:r>
              <a:rPr lang="en-US" dirty="0" err="1" smtClean="0"/>
              <a:t>Carvalho</a:t>
            </a:r>
            <a:r>
              <a:rPr lang="en-US" dirty="0" smtClean="0"/>
              <a:t> vs. Portugal</a:t>
            </a:r>
          </a:p>
          <a:p>
            <a:pPr marL="0" indent="0">
              <a:buNone/>
            </a:pPr>
            <a:r>
              <a:rPr lang="en-US" sz="2400" dirty="0"/>
              <a:t>This case concerned the reduction of retirement pensions following austerity measures taken in Portugal, in particular the extraordinary solidarity contribution (“CES”). </a:t>
            </a:r>
          </a:p>
          <a:p>
            <a:pPr marL="0" indent="0">
              <a:buNone/>
            </a:pPr>
            <a:r>
              <a:rPr lang="nl-NL" sz="2400" dirty="0"/>
              <a:t>The </a:t>
            </a:r>
            <a:r>
              <a:rPr lang="nl-NL" sz="2400" dirty="0" err="1" smtClean="0"/>
              <a:t>applicant</a:t>
            </a:r>
            <a:r>
              <a:rPr lang="nl-NL" sz="2400" dirty="0" smtClean="0"/>
              <a:t>, </a:t>
            </a:r>
            <a:r>
              <a:rPr lang="en-US" sz="2400" dirty="0" smtClean="0"/>
              <a:t>a </a:t>
            </a:r>
            <a:r>
              <a:rPr lang="en-US" sz="2400" dirty="0"/>
              <a:t>pensioner belonging to the public-sector pension scheme, maintained that these measures had breached her right to protection of property, alleging in particular that the CES was no longer a temporary measure as it had already been applied to her pension in 2013.</a:t>
            </a:r>
            <a:endParaRPr lang="nl-NL" sz="2400" dirty="0"/>
          </a:p>
        </p:txBody>
      </p:sp>
    </p:spTree>
    <p:extLst>
      <p:ext uri="{BB962C8B-B14F-4D97-AF65-F5344CB8AC3E}">
        <p14:creationId xmlns:p14="http://schemas.microsoft.com/office/powerpoint/2010/main" val="30599012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 Silva </a:t>
            </a:r>
            <a:r>
              <a:rPr lang="en-US" dirty="0" err="1" smtClean="0"/>
              <a:t>Carvalho</a:t>
            </a:r>
            <a:r>
              <a:rPr lang="en-US" dirty="0" smtClean="0"/>
              <a:t> v. Portugal</a:t>
            </a:r>
            <a:endParaRPr lang="nl-NL" dirty="0"/>
          </a:p>
        </p:txBody>
      </p:sp>
      <p:sp>
        <p:nvSpPr>
          <p:cNvPr id="3" name="Content Placeholder 2"/>
          <p:cNvSpPr>
            <a:spLocks noGrp="1"/>
          </p:cNvSpPr>
          <p:nvPr>
            <p:ph idx="1"/>
          </p:nvPr>
        </p:nvSpPr>
        <p:spPr/>
        <p:txBody>
          <a:bodyPr/>
          <a:lstStyle/>
          <a:p>
            <a:pPr marL="0" indent="0">
              <a:buNone/>
            </a:pPr>
            <a:r>
              <a:rPr lang="en-US" sz="2000" dirty="0"/>
              <a:t>In this connection, in examining whether the appropriate balance was struck, the Court takes </a:t>
            </a:r>
            <a:r>
              <a:rPr lang="en-US" sz="2000" dirty="0" err="1"/>
              <a:t>cognisance</a:t>
            </a:r>
            <a:r>
              <a:rPr lang="en-US" sz="2000" dirty="0"/>
              <a:t> of the fact that the CES, and other austerity measures, were adopted against the background of an </a:t>
            </a:r>
            <a:r>
              <a:rPr lang="en-US" sz="2000" dirty="0">
                <a:solidFill>
                  <a:srgbClr val="FF0000"/>
                </a:solidFill>
              </a:rPr>
              <a:t>actual and unexpected budgetary crisis</a:t>
            </a:r>
            <a:r>
              <a:rPr lang="en-US" sz="2000" dirty="0"/>
              <a:t> in Portugal. In this regard it further notes that the Portuguese Constitutional Court has delivered different rulings on the issue of social rights (see paragraph 21 above) in which it grounded its decisions on the principle of the “proviso of the possible” (</a:t>
            </a:r>
            <a:r>
              <a:rPr lang="en-US" sz="2000" dirty="0" err="1"/>
              <a:t>reserva</a:t>
            </a:r>
            <a:r>
              <a:rPr lang="en-US" sz="2000" dirty="0"/>
              <a:t> do </a:t>
            </a:r>
            <a:r>
              <a:rPr lang="en-US" sz="2000" dirty="0" err="1"/>
              <a:t>possível</a:t>
            </a:r>
            <a:r>
              <a:rPr lang="en-US" sz="2000" dirty="0"/>
              <a:t>, known in German as the </a:t>
            </a:r>
            <a:r>
              <a:rPr lang="en-US" sz="2000" dirty="0" err="1"/>
              <a:t>Vorbehalt</a:t>
            </a:r>
            <a:r>
              <a:rPr lang="en-US" sz="2000" dirty="0"/>
              <a:t> des </a:t>
            </a:r>
            <a:r>
              <a:rPr lang="en-US" sz="2000" dirty="0" err="1"/>
              <a:t>Möglichen</a:t>
            </a:r>
            <a:r>
              <a:rPr lang="en-US" sz="2000" dirty="0"/>
              <a:t>), according to which a State cannot be forced to comply with its obligations in the framework of social rights if it does not possess the economic means to do so. In this context, the budgetary constraints on the implementation of social rights can be accepted as long as they are proportionate to the public aim pursued </a:t>
            </a:r>
            <a:r>
              <a:rPr lang="en-US" sz="2000" dirty="0" smtClean="0"/>
              <a:t>(…) </a:t>
            </a:r>
            <a:r>
              <a:rPr lang="en-US" sz="2000" dirty="0"/>
              <a:t>and do not reduce social rights’ claims to purely symbolic sums </a:t>
            </a:r>
            <a:r>
              <a:rPr lang="en-US" sz="2000" dirty="0" smtClean="0"/>
              <a:t>(…). </a:t>
            </a:r>
            <a:r>
              <a:rPr lang="en-US" sz="2000" dirty="0"/>
              <a:t>The international recognition of the country’s economic situation indicates that the present budgetary constraints constitute an imperative, </a:t>
            </a:r>
            <a:r>
              <a:rPr lang="en-US" sz="2000" dirty="0">
                <a:solidFill>
                  <a:srgbClr val="FF0000"/>
                </a:solidFill>
              </a:rPr>
              <a:t>which however did not reduce possessions originating in a statutory social right’s claims to a level that deprives the right of its substance</a:t>
            </a:r>
            <a:r>
              <a:rPr lang="en-US" sz="2000" dirty="0"/>
              <a:t> </a:t>
            </a:r>
            <a:r>
              <a:rPr lang="en-US" sz="2000" dirty="0" smtClean="0"/>
              <a:t>(….).</a:t>
            </a:r>
            <a:endParaRPr lang="nl-NL" sz="2000" dirty="0"/>
          </a:p>
        </p:txBody>
      </p:sp>
    </p:spTree>
    <p:extLst>
      <p:ext uri="{BB962C8B-B14F-4D97-AF65-F5344CB8AC3E}">
        <p14:creationId xmlns:p14="http://schemas.microsoft.com/office/powerpoint/2010/main" val="292414344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 Silva </a:t>
            </a:r>
            <a:r>
              <a:rPr lang="en-US" dirty="0" err="1"/>
              <a:t>Carvalho</a:t>
            </a:r>
            <a:r>
              <a:rPr lang="en-US" dirty="0"/>
              <a:t> v. Portugal</a:t>
            </a:r>
            <a:endParaRPr lang="nl-NL" dirty="0"/>
          </a:p>
        </p:txBody>
      </p:sp>
      <p:sp>
        <p:nvSpPr>
          <p:cNvPr id="3" name="Content Placeholder 2"/>
          <p:cNvSpPr>
            <a:spLocks noGrp="1"/>
          </p:cNvSpPr>
          <p:nvPr>
            <p:ph idx="1"/>
          </p:nvPr>
        </p:nvSpPr>
        <p:spPr/>
        <p:txBody>
          <a:bodyPr/>
          <a:lstStyle/>
          <a:p>
            <a:pPr marL="0" indent="0">
              <a:buNone/>
            </a:pPr>
            <a:r>
              <a:rPr lang="en-US" sz="2000" dirty="0"/>
              <a:t>The Court then notes that the CES reduced the applicant’s annual pension by EUR 1,286.88 (4.6% of her total annual social security benefits) in 2013 and in 2014, which amounted to a cumulative loss of EUR 2,573.56 in the two years combined. In addition, the CES was only applicable to her pension for a period of two years (2013-2014), on a year-by-year basis. </a:t>
            </a:r>
            <a:r>
              <a:rPr lang="en-US" sz="2000" dirty="0">
                <a:solidFill>
                  <a:srgbClr val="FF0000"/>
                </a:solidFill>
              </a:rPr>
              <a:t>The interference </a:t>
            </a:r>
            <a:r>
              <a:rPr lang="en-US" sz="2000" dirty="0"/>
              <a:t>by section 76 of the 2014 State Budget Act with the applicant’s right to peaceful enjoyment of her possessions </a:t>
            </a:r>
            <a:r>
              <a:rPr lang="en-US" sz="2000" dirty="0">
                <a:solidFill>
                  <a:srgbClr val="FF0000"/>
                </a:solidFill>
              </a:rPr>
              <a:t>was therefore limited both in time and in quantitative terms</a:t>
            </a:r>
            <a:r>
              <a:rPr lang="en-US" sz="2000" dirty="0"/>
              <a:t>. The Court takes further note that the Portuguese Constitutional Court, in its analysis of the CES, considered that there were no other alternatives which could pursue the same public aims affecting the holders of social rights to a lesser degree </a:t>
            </a:r>
            <a:r>
              <a:rPr lang="en-US" sz="2000" dirty="0" smtClean="0"/>
              <a:t>(…). </a:t>
            </a:r>
            <a:r>
              <a:rPr lang="en-US" sz="2000" dirty="0"/>
              <a:t>Moreover, since the legislature remained within the limits of its margin of appreciation, it is not for the Court to decide whether better alternative measures could have been envisaged in order to reduce the State budget deficit and overcome the financial crisis </a:t>
            </a:r>
            <a:r>
              <a:rPr lang="en-US" sz="2000" dirty="0" smtClean="0"/>
              <a:t>(…). </a:t>
            </a:r>
            <a:r>
              <a:rPr lang="en-US" sz="2000" dirty="0"/>
              <a:t>Thus, as regards the personal burden which the applicant sustained on account of the impugned measure in force in 2014, the Court notes that she did not suffer a substantial deprivation of income.</a:t>
            </a:r>
            <a:endParaRPr lang="nl-NL" sz="2000" dirty="0"/>
          </a:p>
        </p:txBody>
      </p:sp>
    </p:spTree>
    <p:extLst>
      <p:ext uri="{BB962C8B-B14F-4D97-AF65-F5344CB8AC3E}">
        <p14:creationId xmlns:p14="http://schemas.microsoft.com/office/powerpoint/2010/main" val="350888542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Mamatas</a:t>
            </a:r>
            <a:r>
              <a:rPr lang="en-US" dirty="0" smtClean="0"/>
              <a:t> v. Greece</a:t>
            </a:r>
            <a:endParaRPr lang="nl-NL" dirty="0"/>
          </a:p>
        </p:txBody>
      </p:sp>
      <p:sp>
        <p:nvSpPr>
          <p:cNvPr id="3" name="Content Placeholder 2"/>
          <p:cNvSpPr>
            <a:spLocks noGrp="1"/>
          </p:cNvSpPr>
          <p:nvPr>
            <p:ph idx="1"/>
          </p:nvPr>
        </p:nvSpPr>
        <p:spPr/>
        <p:txBody>
          <a:bodyPr/>
          <a:lstStyle/>
          <a:p>
            <a:r>
              <a:rPr lang="en-US" dirty="0" err="1" smtClean="0"/>
              <a:t>ECtHR</a:t>
            </a:r>
            <a:r>
              <a:rPr lang="en-US" dirty="0" smtClean="0"/>
              <a:t> </a:t>
            </a:r>
            <a:r>
              <a:rPr lang="en-US" dirty="0" err="1" smtClean="0"/>
              <a:t>Mamatas</a:t>
            </a:r>
            <a:r>
              <a:rPr lang="en-US" dirty="0" smtClean="0"/>
              <a:t> </a:t>
            </a:r>
            <a:r>
              <a:rPr lang="en-US" dirty="0" err="1" smtClean="0"/>
              <a:t>a.o.</a:t>
            </a:r>
            <a:r>
              <a:rPr lang="en-US" dirty="0" smtClean="0"/>
              <a:t> v</a:t>
            </a:r>
            <a:r>
              <a:rPr lang="en-US" dirty="0"/>
              <a:t>.</a:t>
            </a:r>
            <a:r>
              <a:rPr lang="en-US" dirty="0" smtClean="0"/>
              <a:t> Greece (2016):</a:t>
            </a:r>
          </a:p>
          <a:p>
            <a:pPr marL="0" indent="0">
              <a:buNone/>
            </a:pPr>
            <a:endParaRPr lang="en-US" sz="2400" dirty="0" smtClean="0"/>
          </a:p>
          <a:p>
            <a:pPr marL="0" indent="0">
              <a:buNone/>
            </a:pPr>
            <a:r>
              <a:rPr lang="en-US" sz="2400" dirty="0" smtClean="0"/>
              <a:t>This </a:t>
            </a:r>
            <a:r>
              <a:rPr lang="en-US" sz="2400" dirty="0"/>
              <a:t>case concerned the forcible participation by the applicants, who were private individuals holding Greek State bonds, in the effort to reduce the Greek public debt by exchanging their bonds for other debt instruments of lesser </a:t>
            </a:r>
            <a:r>
              <a:rPr lang="en-US" sz="2400" dirty="0" smtClean="0"/>
              <a:t>value. </a:t>
            </a:r>
            <a:r>
              <a:rPr lang="en-US" sz="2400" dirty="0"/>
              <a:t>The applicants complained in particular that the exchange of their bonds </a:t>
            </a:r>
            <a:r>
              <a:rPr lang="en-US" sz="2400" dirty="0" smtClean="0"/>
              <a:t>(…) </a:t>
            </a:r>
            <a:r>
              <a:rPr lang="en-US" sz="2400" dirty="0"/>
              <a:t>had amounted to a </a:t>
            </a:r>
            <a:r>
              <a:rPr lang="en-US" sz="2400" i="1" dirty="0"/>
              <a:t>de facto </a:t>
            </a:r>
            <a:r>
              <a:rPr lang="en-US" sz="2400" dirty="0"/>
              <a:t>expropriation which had deprived them of their property or, in the alternative, an interference with their right to respect for their property. </a:t>
            </a:r>
            <a:endParaRPr lang="nl-NL" sz="2400" dirty="0"/>
          </a:p>
        </p:txBody>
      </p:sp>
    </p:spTree>
    <p:extLst>
      <p:ext uri="{BB962C8B-B14F-4D97-AF65-F5344CB8AC3E}">
        <p14:creationId xmlns:p14="http://schemas.microsoft.com/office/powerpoint/2010/main" val="29307578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Mamatas</a:t>
            </a:r>
            <a:r>
              <a:rPr lang="en-US" dirty="0" smtClean="0"/>
              <a:t> v. Greece</a:t>
            </a:r>
            <a:endParaRPr lang="nl-NL" dirty="0"/>
          </a:p>
        </p:txBody>
      </p:sp>
      <p:sp>
        <p:nvSpPr>
          <p:cNvPr id="3" name="Content Placeholder 2"/>
          <p:cNvSpPr>
            <a:spLocks noGrp="1"/>
          </p:cNvSpPr>
          <p:nvPr>
            <p:ph idx="1"/>
          </p:nvPr>
        </p:nvSpPr>
        <p:spPr/>
        <p:txBody>
          <a:bodyPr/>
          <a:lstStyle/>
          <a:p>
            <a:pPr marL="0" indent="0">
              <a:buNone/>
            </a:pPr>
            <a:r>
              <a:rPr lang="en-US" sz="2000" dirty="0" smtClean="0"/>
              <a:t>(…) The </a:t>
            </a:r>
            <a:r>
              <a:rPr lang="en-US" sz="2000" dirty="0"/>
              <a:t>Court held that there had been </a:t>
            </a:r>
            <a:r>
              <a:rPr lang="en-US" sz="2000" b="1" dirty="0"/>
              <a:t>no violation of Article 1 of Protocol No. 1</a:t>
            </a:r>
            <a:r>
              <a:rPr lang="en-US" sz="2000" dirty="0"/>
              <a:t>. It noted in particular that this forcible participation amounted to an interference with the applicants’ right to respect for their property for the purposes of Article 1 of Protocol No. 1. Nevertheless, that interference pursued a </a:t>
            </a:r>
            <a:r>
              <a:rPr lang="en-US" sz="2000" dirty="0">
                <a:solidFill>
                  <a:srgbClr val="FF0000"/>
                </a:solidFill>
              </a:rPr>
              <a:t>public-interest aim</a:t>
            </a:r>
            <a:r>
              <a:rPr lang="en-US" sz="2000" dirty="0"/>
              <a:t>, that is to say </a:t>
            </a:r>
            <a:r>
              <a:rPr lang="en-US" sz="2000" dirty="0">
                <a:solidFill>
                  <a:srgbClr val="FF0000"/>
                </a:solidFill>
              </a:rPr>
              <a:t>preserving economic stability and restructuring the national debt</a:t>
            </a:r>
            <a:r>
              <a:rPr lang="en-US" sz="2000" dirty="0"/>
              <a:t>, at a time when Greece was engulfed in a serious economic crisis. The Court therefore held that the applicants had not suffered any special or excessive burden, in view, particularly, of the </a:t>
            </a:r>
            <a:r>
              <a:rPr lang="en-US" sz="2000" dirty="0">
                <a:solidFill>
                  <a:srgbClr val="FF0000"/>
                </a:solidFill>
              </a:rPr>
              <a:t>States’ wide margin of appreciation</a:t>
            </a:r>
            <a:r>
              <a:rPr lang="en-US" sz="2000" dirty="0"/>
              <a:t> in that sphere and of the reduction of the commercial value of the bonds, which had already been affected by the reduced solvency of the State, which would probably have been unable to </a:t>
            </a:r>
            <a:r>
              <a:rPr lang="en-US" sz="2000" dirty="0" err="1"/>
              <a:t>honour</a:t>
            </a:r>
            <a:r>
              <a:rPr lang="en-US" sz="2000" dirty="0"/>
              <a:t> its obligations under the clauses </a:t>
            </a:r>
            <a:r>
              <a:rPr lang="en-US" sz="2000" dirty="0" smtClean="0"/>
              <a:t>included </a:t>
            </a:r>
            <a:r>
              <a:rPr lang="en-US" sz="2000" dirty="0"/>
              <a:t>in the old bonds before the entry into force of the new </a:t>
            </a:r>
            <a:r>
              <a:rPr lang="en-US" sz="2000" dirty="0" smtClean="0"/>
              <a:t>Law</a:t>
            </a:r>
            <a:r>
              <a:rPr lang="en-US" sz="2000" dirty="0"/>
              <a:t> </a:t>
            </a:r>
            <a:r>
              <a:rPr lang="en-US" sz="2000" dirty="0" smtClean="0"/>
              <a:t>(…)</a:t>
            </a:r>
            <a:endParaRPr lang="nl-NL" sz="2000" dirty="0"/>
          </a:p>
        </p:txBody>
      </p:sp>
    </p:spTree>
    <p:extLst>
      <p:ext uri="{BB962C8B-B14F-4D97-AF65-F5344CB8AC3E}">
        <p14:creationId xmlns:p14="http://schemas.microsoft.com/office/powerpoint/2010/main" val="25720553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Sometimes excessive burden</a:t>
            </a:r>
            <a:endParaRPr lang="nl-NL" dirty="0"/>
          </a:p>
        </p:txBody>
      </p:sp>
      <p:sp>
        <p:nvSpPr>
          <p:cNvPr id="3" name="Content Placeholder 2"/>
          <p:cNvSpPr>
            <a:spLocks noGrp="1"/>
          </p:cNvSpPr>
          <p:nvPr>
            <p:ph idx="1"/>
          </p:nvPr>
        </p:nvSpPr>
        <p:spPr/>
        <p:txBody>
          <a:bodyPr/>
          <a:lstStyle/>
          <a:p>
            <a:pPr marL="0" indent="0">
              <a:buNone/>
            </a:pPr>
            <a:r>
              <a:rPr lang="en-US" dirty="0" err="1" smtClean="0"/>
              <a:t>ECtHR</a:t>
            </a:r>
            <a:r>
              <a:rPr lang="en-US" dirty="0" smtClean="0"/>
              <a:t> </a:t>
            </a:r>
            <a:r>
              <a:rPr lang="en-US" dirty="0" err="1" smtClean="0"/>
              <a:t>Asmundsson</a:t>
            </a:r>
            <a:r>
              <a:rPr lang="en-US" dirty="0" smtClean="0"/>
              <a:t> v. Iceland (2004)</a:t>
            </a:r>
            <a:endParaRPr lang="nl-NL" dirty="0" smtClean="0"/>
          </a:p>
          <a:p>
            <a:pPr marL="0" indent="0">
              <a:buNone/>
            </a:pPr>
            <a:endParaRPr lang="nl-NL" dirty="0"/>
          </a:p>
          <a:p>
            <a:pPr marL="0" indent="0">
              <a:buNone/>
            </a:pPr>
            <a:r>
              <a:rPr lang="nl-NL" dirty="0" smtClean="0"/>
              <a:t>The </a:t>
            </a:r>
            <a:r>
              <a:rPr lang="nl-NL" dirty="0" err="1" smtClean="0"/>
              <a:t>applicant</a:t>
            </a:r>
            <a:r>
              <a:rPr lang="nl-NL" dirty="0"/>
              <a:t> </a:t>
            </a:r>
            <a:r>
              <a:rPr lang="en-US" dirty="0" smtClean="0"/>
              <a:t>received </a:t>
            </a:r>
            <a:r>
              <a:rPr lang="en-US" dirty="0"/>
              <a:t>a disability pension after sustaining serious injuries in a work accident. As </a:t>
            </a:r>
            <a:r>
              <a:rPr lang="en-US" dirty="0" smtClean="0"/>
              <a:t>a response </a:t>
            </a:r>
            <a:r>
              <a:rPr lang="en-US" dirty="0"/>
              <a:t>to the economic crisis in Iceland, the government removed the </a:t>
            </a:r>
            <a:r>
              <a:rPr lang="en-US" dirty="0" smtClean="0"/>
              <a:t>disability pension </a:t>
            </a:r>
            <a:r>
              <a:rPr lang="en-US" dirty="0"/>
              <a:t>entitlements in their entirety from specific classes of recipients, including </a:t>
            </a:r>
            <a:r>
              <a:rPr lang="en-US" dirty="0" smtClean="0"/>
              <a:t>the </a:t>
            </a:r>
            <a:r>
              <a:rPr lang="nl-NL" dirty="0" err="1" smtClean="0"/>
              <a:t>applicant</a:t>
            </a:r>
            <a:r>
              <a:rPr lang="nl-NL" dirty="0"/>
              <a:t>.</a:t>
            </a:r>
          </a:p>
        </p:txBody>
      </p:sp>
    </p:spTree>
    <p:extLst>
      <p:ext uri="{BB962C8B-B14F-4D97-AF65-F5344CB8AC3E}">
        <p14:creationId xmlns:p14="http://schemas.microsoft.com/office/powerpoint/2010/main" val="8630489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Asmundsson</a:t>
            </a:r>
            <a:r>
              <a:rPr lang="en-US" dirty="0"/>
              <a:t> v. Iceland</a:t>
            </a:r>
            <a:endParaRPr lang="nl-NL" dirty="0"/>
          </a:p>
        </p:txBody>
      </p:sp>
      <p:sp>
        <p:nvSpPr>
          <p:cNvPr id="3" name="Content Placeholder 2"/>
          <p:cNvSpPr>
            <a:spLocks noGrp="1"/>
          </p:cNvSpPr>
          <p:nvPr>
            <p:ph idx="1"/>
          </p:nvPr>
        </p:nvSpPr>
        <p:spPr/>
        <p:txBody>
          <a:bodyPr/>
          <a:lstStyle/>
          <a:p>
            <a:pPr marL="0" indent="0">
              <a:buNone/>
            </a:pPr>
            <a:r>
              <a:rPr lang="en-US" sz="2000" dirty="0" smtClean="0"/>
              <a:t>(…) However</a:t>
            </a:r>
            <a:r>
              <a:rPr lang="en-US" sz="2000" dirty="0"/>
              <a:t>, the Court is struck by the fact that the applicant belonged to a </a:t>
            </a:r>
            <a:r>
              <a:rPr lang="en-US" sz="2000" dirty="0">
                <a:solidFill>
                  <a:srgbClr val="FF0000"/>
                </a:solidFill>
              </a:rPr>
              <a:t>small group of 54 disability pensioners </a:t>
            </a:r>
            <a:r>
              <a:rPr lang="en-US" sz="2000" dirty="0" smtClean="0"/>
              <a:t>(…) </a:t>
            </a:r>
            <a:r>
              <a:rPr lang="en-US" sz="2000" dirty="0"/>
              <a:t>whose pensions, unlike those of any other group, were discontinued altogether on 1 July 1997. The above-mentioned legitimate concerns about the need to resolve the Fund’s financial difficulties seem hard to reconcile with the fact that after 1 July 1997 the vast majority of the 689 disability pensioners continued to receive disability benefits at the same level as before the adoption of the new rules, whereas only </a:t>
            </a:r>
            <a:r>
              <a:rPr lang="en-US" sz="2000" dirty="0">
                <a:solidFill>
                  <a:srgbClr val="FF0000"/>
                </a:solidFill>
              </a:rPr>
              <a:t>a small minority of disability pensioners had to bear the most drastic measure of all, namely the total loss of their pension entitlements.</a:t>
            </a:r>
            <a:r>
              <a:rPr lang="en-US" sz="2000" dirty="0"/>
              <a:t> In the Court’s view, although changes made to pension entitlements may legitimately take into account the pension holders’ needs, the above differential treatment in itself suggests that the impugned measure was unjustified for the purposes of Article 14 of the Convention, which consideration must carry great weight in the assessment of the proportionality issue under Article 1 of Protocol No. 1</a:t>
            </a:r>
            <a:r>
              <a:rPr lang="en-US" sz="2000" dirty="0" smtClean="0"/>
              <a:t>. (…)</a:t>
            </a:r>
            <a:endParaRPr lang="nl-NL" sz="2000" dirty="0"/>
          </a:p>
        </p:txBody>
      </p:sp>
    </p:spTree>
    <p:extLst>
      <p:ext uri="{BB962C8B-B14F-4D97-AF65-F5344CB8AC3E}">
        <p14:creationId xmlns:p14="http://schemas.microsoft.com/office/powerpoint/2010/main" val="6822034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Contents</a:t>
            </a:r>
            <a:endParaRPr lang="nl-NL" dirty="0"/>
          </a:p>
        </p:txBody>
      </p:sp>
      <p:sp>
        <p:nvSpPr>
          <p:cNvPr id="3" name="Content Placeholder 2"/>
          <p:cNvSpPr>
            <a:spLocks noGrp="1"/>
          </p:cNvSpPr>
          <p:nvPr>
            <p:ph idx="1"/>
          </p:nvPr>
        </p:nvSpPr>
        <p:spPr/>
        <p:txBody>
          <a:bodyPr/>
          <a:lstStyle/>
          <a:p>
            <a:pPr marL="514350" indent="-514350">
              <a:buAutoNum type="arabicPeriod"/>
            </a:pPr>
            <a:r>
              <a:rPr lang="en-US" sz="2600" dirty="0" smtClean="0"/>
              <a:t>Introduction</a:t>
            </a:r>
          </a:p>
          <a:p>
            <a:pPr marL="514350" indent="-514350">
              <a:buAutoNum type="arabicPeriod"/>
            </a:pPr>
            <a:endParaRPr lang="en-US" sz="2600" dirty="0" smtClean="0"/>
          </a:p>
          <a:p>
            <a:pPr marL="514350" indent="-514350">
              <a:buAutoNum type="arabicPeriod"/>
            </a:pPr>
            <a:r>
              <a:rPr lang="en-US" sz="2600" dirty="0" smtClean="0"/>
              <a:t>European Convention on Human Rights</a:t>
            </a:r>
          </a:p>
          <a:p>
            <a:pPr marL="514350" indent="-514350">
              <a:buAutoNum type="arabicPeriod"/>
            </a:pPr>
            <a:endParaRPr lang="en-US" sz="2600" dirty="0"/>
          </a:p>
          <a:p>
            <a:pPr marL="514350" indent="-514350">
              <a:buAutoNum type="arabicPeriod"/>
            </a:pPr>
            <a:r>
              <a:rPr lang="en-US" sz="2600" dirty="0" smtClean="0"/>
              <a:t>The right to property of Article 1 First Protocol: some highlights</a:t>
            </a:r>
          </a:p>
          <a:p>
            <a:pPr marL="514350" indent="-514350">
              <a:buAutoNum type="arabicPeriod"/>
            </a:pPr>
            <a:endParaRPr lang="en-US" sz="2600" dirty="0" smtClean="0"/>
          </a:p>
          <a:p>
            <a:pPr marL="514350" indent="-514350">
              <a:buAutoNum type="arabicPeriod"/>
            </a:pPr>
            <a:r>
              <a:rPr lang="en-US" sz="2600" dirty="0" smtClean="0"/>
              <a:t>Case law of the Strasbourg Court: the right to property hindrance for the state to regulate its Public Finance Management?</a:t>
            </a:r>
          </a:p>
          <a:p>
            <a:pPr marL="514350" indent="-514350">
              <a:buAutoNum type="arabicPeriod"/>
            </a:pPr>
            <a:endParaRPr lang="en-US" sz="2600" dirty="0"/>
          </a:p>
          <a:p>
            <a:pPr marL="514350" indent="-514350">
              <a:buAutoNum type="arabicPeriod"/>
            </a:pPr>
            <a:r>
              <a:rPr lang="en-US" sz="2600" dirty="0" smtClean="0"/>
              <a:t>Conclusion</a:t>
            </a:r>
          </a:p>
          <a:p>
            <a:pPr marL="0" indent="0">
              <a:buNone/>
            </a:pPr>
            <a:endParaRPr lang="en-US" sz="2600" dirty="0" smtClean="0"/>
          </a:p>
          <a:p>
            <a:pPr marL="514350" indent="-514350">
              <a:buAutoNum type="arabicPeriod"/>
            </a:pPr>
            <a:endParaRPr lang="en-US" sz="2600" dirty="0"/>
          </a:p>
        </p:txBody>
      </p:sp>
    </p:spTree>
    <p:extLst>
      <p:ext uri="{BB962C8B-B14F-4D97-AF65-F5344CB8AC3E}">
        <p14:creationId xmlns:p14="http://schemas.microsoft.com/office/powerpoint/2010/main" val="131280325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Asmundsson</a:t>
            </a:r>
            <a:r>
              <a:rPr lang="en-US" dirty="0"/>
              <a:t> v. Iceland</a:t>
            </a:r>
            <a:endParaRPr lang="nl-NL" dirty="0"/>
          </a:p>
        </p:txBody>
      </p:sp>
      <p:sp>
        <p:nvSpPr>
          <p:cNvPr id="3" name="Content Placeholder 2"/>
          <p:cNvSpPr>
            <a:spLocks noGrp="1"/>
          </p:cNvSpPr>
          <p:nvPr>
            <p:ph idx="1"/>
          </p:nvPr>
        </p:nvSpPr>
        <p:spPr/>
        <p:txBody>
          <a:bodyPr/>
          <a:lstStyle/>
          <a:p>
            <a:pPr marL="0" indent="0">
              <a:buNone/>
            </a:pPr>
            <a:r>
              <a:rPr lang="en-US" sz="2000" dirty="0"/>
              <a:t>Against this background, the Court finds that, as an individual, the applicant was made to bear </a:t>
            </a:r>
            <a:r>
              <a:rPr lang="en-US" sz="2000" dirty="0">
                <a:solidFill>
                  <a:srgbClr val="FF0000"/>
                </a:solidFill>
              </a:rPr>
              <a:t>an excessive and disproportionate burden </a:t>
            </a:r>
            <a:r>
              <a:rPr lang="en-US" sz="2000" dirty="0"/>
              <a:t>which, </a:t>
            </a:r>
            <a:r>
              <a:rPr lang="en-US" sz="2000" dirty="0">
                <a:solidFill>
                  <a:srgbClr val="FF0000"/>
                </a:solidFill>
              </a:rPr>
              <a:t>even having regard to the wide margin of appreciation</a:t>
            </a:r>
            <a:r>
              <a:rPr lang="en-US" sz="2000" dirty="0"/>
              <a:t> to be enjoyed by the State in the area of social legislation, cannot be justified by the legitimate community interests relied on by the authorities. It would have been otherwise had the applicant been obliged to endure a reasonable and commensurate reduction rather than the total deprivation of his entitlements </a:t>
            </a:r>
            <a:endParaRPr lang="en-US" sz="2000" dirty="0" smtClean="0"/>
          </a:p>
          <a:p>
            <a:pPr marL="0" indent="0">
              <a:buNone/>
            </a:pPr>
            <a:endParaRPr lang="nl-NL" sz="2000" b="1" dirty="0" smtClean="0"/>
          </a:p>
          <a:p>
            <a:pPr marL="0" indent="0">
              <a:buNone/>
            </a:pPr>
            <a:r>
              <a:rPr lang="nl-NL" sz="2000" b="1" dirty="0" err="1" smtClean="0"/>
              <a:t>Article</a:t>
            </a:r>
            <a:r>
              <a:rPr lang="nl-NL" sz="2000" b="1" dirty="0" smtClean="0"/>
              <a:t> </a:t>
            </a:r>
            <a:r>
              <a:rPr lang="nl-NL" sz="2000" b="1" dirty="0"/>
              <a:t>14 </a:t>
            </a:r>
            <a:r>
              <a:rPr lang="nl-NL" sz="2000" dirty="0" smtClean="0"/>
              <a:t>: </a:t>
            </a:r>
            <a:r>
              <a:rPr lang="nl-NL" sz="2000" b="1" dirty="0" err="1" smtClean="0"/>
              <a:t>Prohibition</a:t>
            </a:r>
            <a:r>
              <a:rPr lang="nl-NL" sz="2000" b="1" dirty="0" smtClean="0"/>
              <a:t> </a:t>
            </a:r>
            <a:r>
              <a:rPr lang="nl-NL" sz="2000" b="1" dirty="0"/>
              <a:t>of </a:t>
            </a:r>
            <a:r>
              <a:rPr lang="nl-NL" sz="2000" b="1" dirty="0" err="1" smtClean="0"/>
              <a:t>discrimination</a:t>
            </a:r>
            <a:r>
              <a:rPr lang="nl-NL" sz="2000" b="1" dirty="0" smtClean="0"/>
              <a:t>: </a:t>
            </a:r>
            <a:endParaRPr lang="nl-NL" sz="2000" dirty="0"/>
          </a:p>
          <a:p>
            <a:r>
              <a:rPr lang="en-US" sz="2000" dirty="0"/>
              <a:t>The enjoyment of the rights and freedoms set forth in this Convention shall be secured without discrimination on any ground such as sex, race, </a:t>
            </a:r>
            <a:r>
              <a:rPr lang="en-US" sz="2000" dirty="0" err="1"/>
              <a:t>colour</a:t>
            </a:r>
            <a:r>
              <a:rPr lang="en-US" sz="2000" dirty="0"/>
              <a:t>, language, religion, political or other opinion, national or social origin, association with a national minority, property, birth or other status. </a:t>
            </a:r>
            <a:endParaRPr lang="en-US" sz="2000" dirty="0" smtClean="0"/>
          </a:p>
          <a:p>
            <a:r>
              <a:rPr lang="en-US" sz="2000" dirty="0" smtClean="0"/>
              <a:t>See also 12</a:t>
            </a:r>
            <a:r>
              <a:rPr lang="en-US" sz="2000" baseline="30000" dirty="0" smtClean="0"/>
              <a:t>th</a:t>
            </a:r>
            <a:r>
              <a:rPr lang="en-US" sz="2000" dirty="0" smtClean="0"/>
              <a:t> Protocol</a:t>
            </a:r>
            <a:endParaRPr lang="nl-NL" sz="2000" dirty="0"/>
          </a:p>
        </p:txBody>
      </p:sp>
    </p:spTree>
    <p:extLst>
      <p:ext uri="{BB962C8B-B14F-4D97-AF65-F5344CB8AC3E}">
        <p14:creationId xmlns:p14="http://schemas.microsoft.com/office/powerpoint/2010/main" val="33649894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en-US" sz="3200" dirty="0" smtClean="0"/>
              <a:t>Another example</a:t>
            </a:r>
            <a:endParaRPr lang="nl-NL" sz="3200" dirty="0"/>
          </a:p>
        </p:txBody>
      </p:sp>
      <p:sp>
        <p:nvSpPr>
          <p:cNvPr id="8" name="Tijdelijke aanduiding voor verticale tekst 7"/>
          <p:cNvSpPr>
            <a:spLocks noGrp="1"/>
          </p:cNvSpPr>
          <p:nvPr>
            <p:ph type="body" orient="vert" idx="1"/>
          </p:nvPr>
        </p:nvSpPr>
        <p:spPr>
          <a:xfrm>
            <a:off x="303339" y="1252836"/>
            <a:ext cx="8537321" cy="5056484"/>
          </a:xfrm>
        </p:spPr>
        <p:txBody>
          <a:bodyPr>
            <a:normAutofit/>
          </a:bodyPr>
          <a:lstStyle/>
          <a:p>
            <a:pPr marL="0" indent="0">
              <a:spcBef>
                <a:spcPts val="0"/>
              </a:spcBef>
              <a:spcAft>
                <a:spcPts val="0"/>
              </a:spcAft>
              <a:buNone/>
            </a:pPr>
            <a:r>
              <a:rPr lang="en-US" sz="1700" b="1" dirty="0" smtClean="0">
                <a:solidFill>
                  <a:srgbClr val="002060"/>
                </a:solidFill>
                <a:latin typeface="+mj-lt"/>
              </a:rPr>
              <a:t>‘Fair balance’/ Proportionate?</a:t>
            </a:r>
          </a:p>
          <a:p>
            <a:pPr marL="0" indent="0">
              <a:spcBef>
                <a:spcPts val="0"/>
              </a:spcBef>
              <a:spcAft>
                <a:spcPts val="0"/>
              </a:spcAft>
              <a:buNone/>
            </a:pPr>
            <a:endParaRPr lang="en-US" sz="1700" b="1" dirty="0" smtClean="0">
              <a:solidFill>
                <a:srgbClr val="002060"/>
              </a:solidFill>
              <a:latin typeface="+mj-lt"/>
            </a:endParaRPr>
          </a:p>
          <a:p>
            <a:pPr>
              <a:lnSpc>
                <a:spcPct val="100000"/>
              </a:lnSpc>
              <a:spcBef>
                <a:spcPts val="0"/>
              </a:spcBef>
              <a:spcAft>
                <a:spcPts val="0"/>
              </a:spcAft>
              <a:buNone/>
            </a:pPr>
            <a:r>
              <a:rPr lang="nl-NL" altLang="nl-NL" sz="1700" dirty="0" err="1" smtClean="0">
                <a:latin typeface="+mj-lt"/>
                <a:ea typeface="Geneva" pitchFamily="-105" charset="0"/>
                <a:cs typeface="Arial Unicode MS" pitchFamily="-105" charset="0"/>
              </a:rPr>
              <a:t>ECtHR</a:t>
            </a:r>
            <a:r>
              <a:rPr lang="nl-NL" altLang="nl-NL" sz="1700" dirty="0" smtClean="0">
                <a:latin typeface="+mj-lt"/>
                <a:ea typeface="Geneva" pitchFamily="-105" charset="0"/>
                <a:cs typeface="Arial Unicode MS" pitchFamily="-105" charset="0"/>
              </a:rPr>
              <a:t> </a:t>
            </a:r>
            <a:r>
              <a:rPr lang="en-US" altLang="nl-NL" sz="1700" i="1" dirty="0" err="1" smtClean="0">
                <a:latin typeface="+mj-lt"/>
                <a:ea typeface="Geneva" pitchFamily="-105" charset="0"/>
                <a:cs typeface="Arial Unicode MS" pitchFamily="-105" charset="0"/>
              </a:rPr>
              <a:t>Lakićević</a:t>
            </a:r>
            <a:r>
              <a:rPr lang="en-US" altLang="nl-NL" sz="1700" i="1" dirty="0" smtClean="0">
                <a:latin typeface="+mj-lt"/>
                <a:ea typeface="Geneva" pitchFamily="-105" charset="0"/>
                <a:cs typeface="Arial Unicode MS" pitchFamily="-105" charset="0"/>
              </a:rPr>
              <a:t> </a:t>
            </a:r>
            <a:r>
              <a:rPr lang="en-US" altLang="nl-NL" sz="1700" i="1" dirty="0" err="1">
                <a:latin typeface="+mj-lt"/>
                <a:ea typeface="Geneva" pitchFamily="-105" charset="0"/>
                <a:cs typeface="Arial Unicode MS" pitchFamily="-105" charset="0"/>
              </a:rPr>
              <a:t>e.a</a:t>
            </a:r>
            <a:r>
              <a:rPr lang="en-US" altLang="nl-NL" sz="1700" i="1" dirty="0">
                <a:latin typeface="+mj-lt"/>
                <a:ea typeface="Geneva" pitchFamily="-105" charset="0"/>
                <a:cs typeface="Arial Unicode MS" pitchFamily="-105" charset="0"/>
              </a:rPr>
              <a:t>. </a:t>
            </a:r>
            <a:r>
              <a:rPr lang="en-US" altLang="nl-NL" sz="1700" i="1" dirty="0" smtClean="0">
                <a:latin typeface="+mj-lt"/>
                <a:ea typeface="Geneva" pitchFamily="-105" charset="0"/>
                <a:cs typeface="Arial Unicode MS" pitchFamily="-105" charset="0"/>
              </a:rPr>
              <a:t>v. </a:t>
            </a:r>
            <a:r>
              <a:rPr lang="en-US" altLang="nl-NL" sz="1700" i="1" dirty="0">
                <a:latin typeface="+mj-lt"/>
                <a:ea typeface="Geneva" pitchFamily="-105" charset="0"/>
                <a:cs typeface="Arial Unicode MS" pitchFamily="-105" charset="0"/>
              </a:rPr>
              <a:t>Montenegro </a:t>
            </a:r>
            <a:r>
              <a:rPr lang="en-US" altLang="nl-NL" sz="1700" i="1" dirty="0" smtClean="0">
                <a:latin typeface="+mj-lt"/>
                <a:ea typeface="Geneva" pitchFamily="-105" charset="0"/>
                <a:cs typeface="Arial Unicode MS" pitchFamily="-105" charset="0"/>
              </a:rPr>
              <a:t>and Serbia</a:t>
            </a:r>
            <a:r>
              <a:rPr lang="en-US" altLang="nl-NL" sz="1700" dirty="0" smtClean="0">
                <a:latin typeface="+mj-lt"/>
                <a:ea typeface="Geneva" pitchFamily="-105" charset="0"/>
                <a:cs typeface="Arial Unicode MS" pitchFamily="-105" charset="0"/>
              </a:rPr>
              <a:t> </a:t>
            </a:r>
            <a:r>
              <a:rPr lang="en-US" altLang="nl-NL" sz="1700" dirty="0">
                <a:latin typeface="+mj-lt"/>
                <a:ea typeface="Geneva" pitchFamily="-105" charset="0"/>
                <a:cs typeface="Arial Unicode MS" pitchFamily="-105" charset="0"/>
              </a:rPr>
              <a:t>(2011</a:t>
            </a:r>
            <a:r>
              <a:rPr lang="en-US" altLang="nl-NL" sz="1700" dirty="0" smtClean="0">
                <a:latin typeface="+mj-lt"/>
                <a:ea typeface="Geneva" pitchFamily="-105" charset="0"/>
                <a:cs typeface="Arial Unicode MS" pitchFamily="-105" charset="0"/>
              </a:rPr>
              <a:t>)</a:t>
            </a:r>
            <a:endParaRPr lang="nl-NL" altLang="nl-NL" sz="1700" dirty="0">
              <a:latin typeface="+mj-lt"/>
              <a:ea typeface="Geneva" pitchFamily="-105" charset="0"/>
              <a:cs typeface="Arial Unicode MS" pitchFamily="-105" charset="0"/>
            </a:endParaRPr>
          </a:p>
          <a:p>
            <a:pPr>
              <a:lnSpc>
                <a:spcPct val="100000"/>
              </a:lnSpc>
              <a:spcBef>
                <a:spcPts val="0"/>
              </a:spcBef>
              <a:spcAft>
                <a:spcPts val="0"/>
              </a:spcAft>
              <a:buNone/>
            </a:pPr>
            <a:endParaRPr lang="en-US" altLang="nl-NL" sz="2000" dirty="0">
              <a:latin typeface="+mj-lt"/>
              <a:ea typeface="Geneva" pitchFamily="-105" charset="0"/>
              <a:cs typeface="Arial" charset="0"/>
            </a:endParaRPr>
          </a:p>
          <a:p>
            <a:pPr marL="0" indent="0">
              <a:spcBef>
                <a:spcPts val="0"/>
              </a:spcBef>
              <a:spcAft>
                <a:spcPts val="0"/>
              </a:spcAft>
              <a:buNone/>
            </a:pPr>
            <a:r>
              <a:rPr lang="en-GB" altLang="nl-NL" sz="2000" dirty="0">
                <a:latin typeface="+mj-lt"/>
                <a:ea typeface="Geneva" pitchFamily="-105" charset="0"/>
                <a:cs typeface="Arial Unicode MS" pitchFamily="-105" charset="0"/>
              </a:rPr>
              <a:t>‘Even having regard to the wide margin of appreciation enjoyed by the State in the area of social legislation, </a:t>
            </a:r>
            <a:r>
              <a:rPr lang="en-GB" altLang="nl-NL" sz="2000" b="1" dirty="0">
                <a:solidFill>
                  <a:srgbClr val="FF0000"/>
                </a:solidFill>
                <a:latin typeface="+mj-lt"/>
                <a:ea typeface="Geneva" pitchFamily="-105" charset="0"/>
                <a:cs typeface="Arial Unicode MS" pitchFamily="-105" charset="0"/>
              </a:rPr>
              <a:t>the impact </a:t>
            </a:r>
            <a:r>
              <a:rPr lang="en-GB" altLang="nl-NL" sz="2000" b="1" dirty="0">
                <a:latin typeface="+mj-lt"/>
                <a:ea typeface="Geneva" pitchFamily="-105" charset="0"/>
                <a:cs typeface="Arial Unicode MS" pitchFamily="-105" charset="0"/>
              </a:rPr>
              <a:t>of the impugned measure on the applicants’ rights </a:t>
            </a:r>
            <a:r>
              <a:rPr lang="en-GB" altLang="nl-NL" sz="2000" dirty="0">
                <a:latin typeface="+mj-lt"/>
                <a:ea typeface="Geneva" pitchFamily="-105" charset="0"/>
                <a:cs typeface="Arial Unicode MS" pitchFamily="-105" charset="0"/>
              </a:rPr>
              <a:t>[…] cannot be justified by the legitimate public interest relied on by the Government. </a:t>
            </a:r>
            <a:r>
              <a:rPr lang="en-GB" altLang="nl-NL" sz="2000" b="1" dirty="0">
                <a:latin typeface="+mj-lt"/>
                <a:ea typeface="Geneva" pitchFamily="-105" charset="0"/>
                <a:cs typeface="Arial Unicode MS" pitchFamily="-105" charset="0"/>
              </a:rPr>
              <a:t>It could have been otherwise had the applicants been obliged to endure a reasonable and commensurate reduction rather than the </a:t>
            </a:r>
            <a:r>
              <a:rPr lang="en-GB" altLang="nl-NL" sz="2000" b="1" dirty="0">
                <a:solidFill>
                  <a:srgbClr val="FF0000"/>
                </a:solidFill>
                <a:latin typeface="+mj-lt"/>
                <a:ea typeface="Geneva" pitchFamily="-105" charset="0"/>
                <a:cs typeface="Arial Unicode MS" pitchFamily="-105" charset="0"/>
              </a:rPr>
              <a:t>total suspension of entitlements </a:t>
            </a:r>
            <a:r>
              <a:rPr lang="en-GB" altLang="nl-NL" sz="2000" dirty="0">
                <a:latin typeface="+mj-lt"/>
                <a:ea typeface="Geneva" pitchFamily="-105" charset="0"/>
                <a:cs typeface="Arial Unicode MS" pitchFamily="-105" charset="0"/>
              </a:rPr>
              <a:t>[…] </a:t>
            </a:r>
            <a:r>
              <a:rPr lang="en-GB" altLang="nl-NL" sz="2000" b="1" dirty="0">
                <a:latin typeface="+mj-lt"/>
                <a:ea typeface="Geneva" pitchFamily="-105" charset="0"/>
                <a:cs typeface="Arial Unicode MS" pitchFamily="-105" charset="0"/>
              </a:rPr>
              <a:t>or if the legislature had afforded them a </a:t>
            </a:r>
            <a:r>
              <a:rPr lang="en-GB" altLang="nl-NL" sz="2000" b="1" dirty="0">
                <a:solidFill>
                  <a:srgbClr val="FF0000"/>
                </a:solidFill>
                <a:latin typeface="+mj-lt"/>
                <a:ea typeface="Geneva" pitchFamily="-105" charset="0"/>
                <a:cs typeface="Arial Unicode MS" pitchFamily="-105" charset="0"/>
              </a:rPr>
              <a:t>transitional period </a:t>
            </a:r>
            <a:r>
              <a:rPr lang="en-GB" altLang="nl-NL" sz="2000" b="1" dirty="0">
                <a:latin typeface="+mj-lt"/>
                <a:ea typeface="Geneva" pitchFamily="-105" charset="0"/>
                <a:cs typeface="Arial Unicode MS" pitchFamily="-105" charset="0"/>
              </a:rPr>
              <a:t>within which to adjust themselves to the new scheme.</a:t>
            </a:r>
            <a:r>
              <a:rPr lang="en-GB" altLang="nl-NL" sz="2000" dirty="0">
                <a:latin typeface="+mj-lt"/>
                <a:ea typeface="Geneva" pitchFamily="-105" charset="0"/>
                <a:cs typeface="Arial Unicode MS" pitchFamily="-105" charset="0"/>
              </a:rPr>
              <a:t> Furthermore, they were required to pay back the pensions they had received […], which must also be considered a relevant factor to be weighed in the balance.’ (par. 72</a:t>
            </a:r>
            <a:r>
              <a:rPr lang="en-GB" altLang="nl-NL" sz="2000" dirty="0" smtClean="0">
                <a:latin typeface="+mj-lt"/>
                <a:ea typeface="Geneva" pitchFamily="-105" charset="0"/>
                <a:cs typeface="Arial Unicode MS" pitchFamily="-105" charset="0"/>
              </a:rPr>
              <a:t>)</a:t>
            </a:r>
          </a:p>
          <a:p>
            <a:pPr marL="0" indent="0">
              <a:spcBef>
                <a:spcPts val="0"/>
              </a:spcBef>
              <a:spcAft>
                <a:spcPts val="0"/>
              </a:spcAft>
              <a:buNone/>
            </a:pPr>
            <a:endParaRPr lang="en-US" altLang="nl-NL" sz="1700" dirty="0">
              <a:latin typeface="+mj-lt"/>
              <a:ea typeface="Geneva" pitchFamily="-105" charset="0"/>
              <a:cs typeface="Arial Unicode MS" pitchFamily="-105" charset="0"/>
            </a:endParaRPr>
          </a:p>
          <a:p>
            <a:pPr marL="0" indent="0">
              <a:spcBef>
                <a:spcPts val="0"/>
              </a:spcBef>
              <a:spcAft>
                <a:spcPts val="0"/>
              </a:spcAft>
              <a:buNone/>
            </a:pPr>
            <a:endParaRPr lang="en-GB" altLang="nl-NL" sz="1400" dirty="0" smtClean="0">
              <a:latin typeface="+mj-lt"/>
              <a:ea typeface="Geneva" pitchFamily="-105" charset="0"/>
              <a:cs typeface="Arial Unicode MS" pitchFamily="-105" charset="0"/>
            </a:endParaRPr>
          </a:p>
          <a:p>
            <a:pPr marL="0" indent="0">
              <a:spcBef>
                <a:spcPts val="0"/>
              </a:spcBef>
              <a:spcAft>
                <a:spcPts val="0"/>
              </a:spcAft>
              <a:buNone/>
            </a:pPr>
            <a:endParaRPr lang="en-GB" altLang="nl-NL" sz="1400" dirty="0" smtClean="0">
              <a:solidFill>
                <a:srgbClr val="FF0000"/>
              </a:solidFill>
              <a:latin typeface="+mj-lt"/>
              <a:ea typeface="Geneva" pitchFamily="-105" charset="0"/>
              <a:cs typeface="Arial Unicode MS" pitchFamily="-105" charset="0"/>
            </a:endParaRPr>
          </a:p>
          <a:p>
            <a:pPr marL="0" indent="0">
              <a:spcBef>
                <a:spcPts val="0"/>
              </a:spcBef>
              <a:spcAft>
                <a:spcPts val="0"/>
              </a:spcAft>
              <a:buNone/>
            </a:pPr>
            <a:endParaRPr lang="en-GB" altLang="nl-NL" sz="1400" b="1" dirty="0" smtClean="0">
              <a:latin typeface="+mj-lt"/>
              <a:ea typeface="Geneva" pitchFamily="-105" charset="0"/>
              <a:cs typeface="Arial Unicode MS" pitchFamily="-105" charset="0"/>
            </a:endParaRPr>
          </a:p>
          <a:p>
            <a:pPr marL="0" indent="0">
              <a:spcBef>
                <a:spcPts val="0"/>
              </a:spcBef>
              <a:spcAft>
                <a:spcPts val="0"/>
              </a:spcAft>
              <a:buNone/>
            </a:pPr>
            <a:endParaRPr lang="en-US" altLang="nl-NL" b="1" dirty="0">
              <a:latin typeface="Arial Unicode MS" pitchFamily="-105" charset="0"/>
              <a:ea typeface="Geneva" pitchFamily="-105" charset="0"/>
              <a:cs typeface="Arial Unicode MS" pitchFamily="-105" charset="0"/>
            </a:endParaRPr>
          </a:p>
          <a:p>
            <a:pPr marL="0" indent="0">
              <a:spcBef>
                <a:spcPts val="0"/>
              </a:spcBef>
              <a:spcAft>
                <a:spcPts val="0"/>
              </a:spcAft>
              <a:buNone/>
            </a:pPr>
            <a:endParaRPr lang="nl-NL" dirty="0">
              <a:solidFill>
                <a:srgbClr val="FF0000"/>
              </a:solidFill>
            </a:endParaRPr>
          </a:p>
        </p:txBody>
      </p:sp>
    </p:spTree>
    <p:extLst>
      <p:ext uri="{BB962C8B-B14F-4D97-AF65-F5344CB8AC3E}">
        <p14:creationId xmlns:p14="http://schemas.microsoft.com/office/powerpoint/2010/main" val="2165008360"/>
      </p:ext>
    </p:extLst>
  </p:cSld>
  <p:clrMapOvr>
    <a:masterClrMapping/>
  </p:clrMapOvr>
  <p:transition spd="slow">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nl-NL" dirty="0"/>
          </a:p>
        </p:txBody>
      </p:sp>
      <p:sp>
        <p:nvSpPr>
          <p:cNvPr id="3" name="Content Placeholder 2"/>
          <p:cNvSpPr>
            <a:spLocks noGrp="1"/>
          </p:cNvSpPr>
          <p:nvPr>
            <p:ph idx="1"/>
          </p:nvPr>
        </p:nvSpPr>
        <p:spPr/>
        <p:txBody>
          <a:bodyPr/>
          <a:lstStyle/>
          <a:p>
            <a:r>
              <a:rPr lang="en-US" sz="2400" dirty="0" smtClean="0"/>
              <a:t>The right to property: very wide concept</a:t>
            </a:r>
          </a:p>
          <a:p>
            <a:r>
              <a:rPr lang="en-US" sz="2400" dirty="0" smtClean="0"/>
              <a:t>Wide possibilities for the state (</a:t>
            </a:r>
            <a:r>
              <a:rPr lang="en-US" sz="2400" dirty="0" smtClean="0">
                <a:solidFill>
                  <a:srgbClr val="FF0000"/>
                </a:solidFill>
              </a:rPr>
              <a:t>very wide margin of appreciation</a:t>
            </a:r>
            <a:r>
              <a:rPr lang="en-US" sz="2400" dirty="0" smtClean="0"/>
              <a:t>) to pose legitimate restrictions to this right and to regulate its Public Finance Management, in particular in tax matters and vis-à-vis austerity measures in time of economic crisis</a:t>
            </a:r>
          </a:p>
          <a:p>
            <a:r>
              <a:rPr lang="en-US" sz="2400" dirty="0" smtClean="0"/>
              <a:t>But there are some limits: </a:t>
            </a:r>
            <a:r>
              <a:rPr lang="en-US" sz="2400" dirty="0" smtClean="0">
                <a:solidFill>
                  <a:srgbClr val="FF0000"/>
                </a:solidFill>
              </a:rPr>
              <a:t>proportionality</a:t>
            </a:r>
            <a:r>
              <a:rPr lang="en-US" sz="2400" dirty="0" smtClean="0"/>
              <a:t> (are there cases of extreme hardship, is the burden divided equally or  is there a small minority that suffers in particular?) and the principle of </a:t>
            </a:r>
            <a:r>
              <a:rPr lang="en-US" sz="2400" dirty="0" smtClean="0">
                <a:solidFill>
                  <a:srgbClr val="FF0000"/>
                </a:solidFill>
              </a:rPr>
              <a:t>non-discrimination</a:t>
            </a:r>
            <a:r>
              <a:rPr lang="en-US" sz="2400" dirty="0" smtClean="0"/>
              <a:t> (art. 14 ECHR, 12</a:t>
            </a:r>
            <a:r>
              <a:rPr lang="en-US" sz="2400" baseline="30000" dirty="0" smtClean="0"/>
              <a:t>th</a:t>
            </a:r>
            <a:r>
              <a:rPr lang="en-US" sz="2400" dirty="0" smtClean="0"/>
              <a:t> Protocol)</a:t>
            </a:r>
          </a:p>
          <a:p>
            <a:r>
              <a:rPr lang="en-US" sz="2400" dirty="0" smtClean="0"/>
              <a:t>The legislator cannot intervene in pending court cases and has to respect the legality principle in criminal cases (Art. 7 ECHR)</a:t>
            </a:r>
          </a:p>
          <a:p>
            <a:endParaRPr lang="nl-NL" dirty="0"/>
          </a:p>
        </p:txBody>
      </p:sp>
    </p:spTree>
    <p:extLst>
      <p:ext uri="{BB962C8B-B14F-4D97-AF65-F5344CB8AC3E}">
        <p14:creationId xmlns:p14="http://schemas.microsoft.com/office/powerpoint/2010/main" val="33184050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nl-NL" dirty="0"/>
          </a:p>
        </p:txBody>
      </p:sp>
      <p:sp>
        <p:nvSpPr>
          <p:cNvPr id="3" name="Content Placeholder 2"/>
          <p:cNvSpPr>
            <a:spLocks noGrp="1"/>
          </p:cNvSpPr>
          <p:nvPr>
            <p:ph idx="1"/>
          </p:nvPr>
        </p:nvSpPr>
        <p:spPr/>
        <p:txBody>
          <a:bodyPr/>
          <a:lstStyle/>
          <a:p>
            <a:r>
              <a:rPr lang="en-US" dirty="0" smtClean="0"/>
              <a:t>European Convention on Human Rights (1950), Council of Europe (1949)</a:t>
            </a:r>
          </a:p>
          <a:p>
            <a:endParaRPr lang="en-US" dirty="0" smtClean="0"/>
          </a:p>
          <a:p>
            <a:r>
              <a:rPr lang="en-US" dirty="0" smtClean="0"/>
              <a:t>Originally 6 member states, now 47</a:t>
            </a:r>
          </a:p>
          <a:p>
            <a:endParaRPr lang="en-US" dirty="0" smtClean="0"/>
          </a:p>
          <a:p>
            <a:r>
              <a:rPr lang="en-US" dirty="0" smtClean="0"/>
              <a:t>European Court of Human Rights (Strasbourg)</a:t>
            </a:r>
          </a:p>
        </p:txBody>
      </p:sp>
    </p:spTree>
    <p:extLst>
      <p:ext uri="{BB962C8B-B14F-4D97-AF65-F5344CB8AC3E}">
        <p14:creationId xmlns:p14="http://schemas.microsoft.com/office/powerpoint/2010/main" val="15355554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44624"/>
            <a:ext cx="8135937" cy="1296144"/>
          </a:xfrm>
        </p:spPr>
        <p:txBody>
          <a:bodyPr/>
          <a:lstStyle/>
          <a:p>
            <a:r>
              <a:rPr lang="en-US" dirty="0"/>
              <a:t>Article 1 First Protocol </a:t>
            </a:r>
            <a:r>
              <a:rPr lang="en-US" dirty="0" smtClean="0"/>
              <a:t>(1952)</a:t>
            </a:r>
            <a:r>
              <a:rPr lang="en-US" dirty="0"/>
              <a:t/>
            </a:r>
            <a:br>
              <a:rPr lang="en-US" dirty="0"/>
            </a:br>
            <a:endParaRPr lang="nl-NL" dirty="0"/>
          </a:p>
        </p:txBody>
      </p:sp>
      <p:sp>
        <p:nvSpPr>
          <p:cNvPr id="3" name="Content Placeholder 2"/>
          <p:cNvSpPr>
            <a:spLocks noGrp="1"/>
          </p:cNvSpPr>
          <p:nvPr>
            <p:ph idx="1"/>
          </p:nvPr>
        </p:nvSpPr>
        <p:spPr/>
        <p:txBody>
          <a:bodyPr/>
          <a:lstStyle/>
          <a:p>
            <a:r>
              <a:rPr lang="en-US" sz="2800" dirty="0" smtClean="0"/>
              <a:t>(</a:t>
            </a:r>
            <a:r>
              <a:rPr lang="en-US" sz="2800" dirty="0"/>
              <a:t>1) Every natural or legal person is entitled to the peaceful enjoyment of his possessions. No one shall be deprived of his possessions except in the public interest and subject to the conditions provided for by law and by the general principles of international law. </a:t>
            </a:r>
          </a:p>
          <a:p>
            <a:r>
              <a:rPr lang="en-US" sz="2800" dirty="0"/>
              <a:t>(2) The preceding provisions shall not, however, in any way impair the right of a State to enforce such laws as it deems necessary to control the use of property in accordance with the general interest or to secure the payment of taxes or other contributions or penalties</a:t>
            </a:r>
          </a:p>
          <a:p>
            <a:endParaRPr lang="nl-NL" dirty="0"/>
          </a:p>
        </p:txBody>
      </p:sp>
    </p:spTree>
    <p:extLst>
      <p:ext uri="{BB962C8B-B14F-4D97-AF65-F5344CB8AC3E}">
        <p14:creationId xmlns:p14="http://schemas.microsoft.com/office/powerpoint/2010/main" val="159190574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Three distinct rules</a:t>
            </a:r>
            <a:endParaRPr lang="nl-NL" dirty="0"/>
          </a:p>
        </p:txBody>
      </p:sp>
      <p:sp>
        <p:nvSpPr>
          <p:cNvPr id="3" name="Content Placeholder 2"/>
          <p:cNvSpPr>
            <a:spLocks noGrp="1"/>
          </p:cNvSpPr>
          <p:nvPr>
            <p:ph idx="1"/>
          </p:nvPr>
        </p:nvSpPr>
        <p:spPr/>
        <p:txBody>
          <a:bodyPr/>
          <a:lstStyle/>
          <a:p>
            <a:pPr marL="0" indent="0">
              <a:buNone/>
            </a:pPr>
            <a:r>
              <a:rPr lang="en-US" dirty="0" err="1"/>
              <a:t>ECtHR</a:t>
            </a:r>
            <a:r>
              <a:rPr lang="en-US" dirty="0"/>
              <a:t> </a:t>
            </a:r>
            <a:r>
              <a:rPr lang="en-US" dirty="0" err="1"/>
              <a:t>Sporrong</a:t>
            </a:r>
            <a:r>
              <a:rPr lang="en-US" dirty="0"/>
              <a:t> </a:t>
            </a:r>
            <a:r>
              <a:rPr lang="en-US" dirty="0" smtClean="0"/>
              <a:t>and </a:t>
            </a:r>
            <a:r>
              <a:rPr lang="en-US" dirty="0" err="1" smtClean="0"/>
              <a:t>Lönnroth</a:t>
            </a:r>
            <a:r>
              <a:rPr lang="en-US" dirty="0" smtClean="0"/>
              <a:t> v. Sweden (1982):</a:t>
            </a:r>
          </a:p>
          <a:p>
            <a:pPr marL="0" indent="0">
              <a:buNone/>
            </a:pPr>
            <a:endParaRPr lang="en-US" dirty="0" smtClean="0"/>
          </a:p>
          <a:p>
            <a:pPr marL="571500" indent="-571500">
              <a:buAutoNum type="romanUcParenBoth"/>
            </a:pPr>
            <a:r>
              <a:rPr lang="en-US" dirty="0" smtClean="0"/>
              <a:t>the </a:t>
            </a:r>
            <a:r>
              <a:rPr lang="en-US" dirty="0"/>
              <a:t>principle of peaceful enjoyment of </a:t>
            </a:r>
            <a:r>
              <a:rPr lang="en-US" dirty="0" smtClean="0"/>
              <a:t>possessions (the </a:t>
            </a:r>
            <a:r>
              <a:rPr lang="en-US" dirty="0"/>
              <a:t>first sentence of the first paragraph</a:t>
            </a:r>
            <a:r>
              <a:rPr lang="en-US" dirty="0" smtClean="0"/>
              <a:t>);</a:t>
            </a:r>
            <a:endParaRPr lang="en-US" dirty="0"/>
          </a:p>
          <a:p>
            <a:pPr marL="0" indent="0">
              <a:buNone/>
            </a:pPr>
            <a:r>
              <a:rPr lang="en-US" dirty="0"/>
              <a:t>(II) deprivation of possessions (the </a:t>
            </a:r>
            <a:r>
              <a:rPr lang="en-US" dirty="0" smtClean="0"/>
              <a:t>second sentence of </a:t>
            </a:r>
            <a:r>
              <a:rPr lang="en-US" dirty="0"/>
              <a:t>the first paragraph); </a:t>
            </a:r>
            <a:r>
              <a:rPr lang="en-US" dirty="0" smtClean="0"/>
              <a:t>and</a:t>
            </a:r>
          </a:p>
          <a:p>
            <a:pPr marL="0" indent="0">
              <a:buNone/>
            </a:pPr>
            <a:r>
              <a:rPr lang="en-US" dirty="0" smtClean="0"/>
              <a:t>(</a:t>
            </a:r>
            <a:r>
              <a:rPr lang="en-US" dirty="0"/>
              <a:t>III) control of use (the second paragraph).</a:t>
            </a:r>
            <a:endParaRPr lang="nl-NL" dirty="0"/>
          </a:p>
        </p:txBody>
      </p:sp>
    </p:spTree>
    <p:extLst>
      <p:ext uri="{BB962C8B-B14F-4D97-AF65-F5344CB8AC3E}">
        <p14:creationId xmlns:p14="http://schemas.microsoft.com/office/powerpoint/2010/main" val="124715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Autnonomous</a:t>
            </a:r>
            <a:r>
              <a:rPr lang="en-US" dirty="0" smtClean="0"/>
              <a:t> meaning</a:t>
            </a:r>
            <a:endParaRPr lang="nl-NL" dirty="0"/>
          </a:p>
        </p:txBody>
      </p:sp>
      <p:sp>
        <p:nvSpPr>
          <p:cNvPr id="3" name="Content Placeholder 2"/>
          <p:cNvSpPr>
            <a:spLocks noGrp="1"/>
          </p:cNvSpPr>
          <p:nvPr>
            <p:ph idx="1"/>
          </p:nvPr>
        </p:nvSpPr>
        <p:spPr/>
        <p:txBody>
          <a:bodyPr/>
          <a:lstStyle/>
          <a:p>
            <a:pPr marL="0" indent="0">
              <a:buNone/>
            </a:pPr>
            <a:r>
              <a:rPr lang="nl-NL" sz="2800" b="1" dirty="0"/>
              <a:t>T</a:t>
            </a:r>
            <a:r>
              <a:rPr lang="nl-NL" sz="2800" b="1" dirty="0" smtClean="0"/>
              <a:t>he concept </a:t>
            </a:r>
            <a:r>
              <a:rPr lang="en-US" sz="2800" b="1" dirty="0" smtClean="0"/>
              <a:t>of </a:t>
            </a:r>
            <a:r>
              <a:rPr lang="en-US" sz="2800" b="1" dirty="0"/>
              <a:t>property, or “possessions”, is </a:t>
            </a:r>
            <a:r>
              <a:rPr lang="en-US" sz="2800" b="1" dirty="0" smtClean="0"/>
              <a:t>very broadly </a:t>
            </a:r>
            <a:r>
              <a:rPr lang="en-US" sz="2800" b="1" dirty="0"/>
              <a:t>interpreted</a:t>
            </a:r>
            <a:r>
              <a:rPr lang="en-US" sz="2800" dirty="0"/>
              <a:t>. It covers a range of economic</a:t>
            </a:r>
          </a:p>
          <a:p>
            <a:pPr marL="0" indent="0">
              <a:buNone/>
            </a:pPr>
            <a:r>
              <a:rPr lang="en-US" sz="2800" dirty="0"/>
              <a:t>interests. The following have been held</a:t>
            </a:r>
          </a:p>
          <a:p>
            <a:pPr marL="0" indent="0">
              <a:buNone/>
            </a:pPr>
            <a:r>
              <a:rPr lang="en-US" sz="2800" dirty="0"/>
              <a:t>to fall within the protection of Article 1: </a:t>
            </a:r>
            <a:endParaRPr lang="en-US" sz="2800" dirty="0" smtClean="0"/>
          </a:p>
          <a:p>
            <a:pPr marL="0" indent="0">
              <a:buNone/>
            </a:pPr>
            <a:r>
              <a:rPr lang="en-US" sz="2400" dirty="0" smtClean="0"/>
              <a:t>Movable or </a:t>
            </a:r>
            <a:r>
              <a:rPr lang="en-US" sz="2400" dirty="0"/>
              <a:t>immovable property, tangible or intangible</a:t>
            </a:r>
          </a:p>
          <a:p>
            <a:pPr marL="0" indent="0">
              <a:buNone/>
            </a:pPr>
            <a:r>
              <a:rPr lang="en-US" sz="2400" dirty="0"/>
              <a:t>interests, such as shares, patents, an</a:t>
            </a:r>
          </a:p>
          <a:p>
            <a:pPr marL="0" indent="0">
              <a:buNone/>
            </a:pPr>
            <a:r>
              <a:rPr lang="en-US" sz="2400" dirty="0"/>
              <a:t>arbitration award, the entitlement to a pension,</a:t>
            </a:r>
          </a:p>
          <a:p>
            <a:pPr marL="0" indent="0">
              <a:buNone/>
            </a:pPr>
            <a:r>
              <a:rPr lang="en-US" sz="2400" dirty="0"/>
              <a:t>a landlord’s entitlement to rent, the economic</a:t>
            </a:r>
          </a:p>
          <a:p>
            <a:pPr marL="0" indent="0">
              <a:buNone/>
            </a:pPr>
            <a:r>
              <a:rPr lang="en-US" sz="2400" dirty="0"/>
              <a:t>interests connected with the running of</a:t>
            </a:r>
          </a:p>
          <a:p>
            <a:pPr marL="0" indent="0">
              <a:buNone/>
            </a:pPr>
            <a:r>
              <a:rPr lang="en-US" sz="2400" dirty="0"/>
              <a:t>a business, the right to exercise a profession, a</a:t>
            </a:r>
          </a:p>
          <a:p>
            <a:pPr marL="0" indent="0">
              <a:buNone/>
            </a:pPr>
            <a:r>
              <a:rPr lang="en-US" sz="2400" dirty="0"/>
              <a:t>legitimate expectation that a certain state of</a:t>
            </a:r>
          </a:p>
          <a:p>
            <a:pPr marL="0" indent="0">
              <a:buNone/>
            </a:pPr>
            <a:r>
              <a:rPr lang="en-US" sz="2400" dirty="0"/>
              <a:t>affairs will apply, a legal claim, and the clientele</a:t>
            </a:r>
          </a:p>
          <a:p>
            <a:pPr marL="0" indent="0">
              <a:buNone/>
            </a:pPr>
            <a:r>
              <a:rPr lang="nl-NL" sz="2400" dirty="0"/>
              <a:t>of a cinema</a:t>
            </a:r>
            <a:r>
              <a:rPr lang="nl-NL" sz="2400" dirty="0" smtClean="0"/>
              <a:t>.</a:t>
            </a:r>
            <a:endParaRPr lang="nl-NL" sz="2400" dirty="0"/>
          </a:p>
        </p:txBody>
      </p:sp>
    </p:spTree>
    <p:extLst>
      <p:ext uri="{BB962C8B-B14F-4D97-AF65-F5344CB8AC3E}">
        <p14:creationId xmlns:p14="http://schemas.microsoft.com/office/powerpoint/2010/main" val="264248869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Existing property</a:t>
            </a:r>
            <a:endParaRPr lang="nl-NL" dirty="0"/>
          </a:p>
        </p:txBody>
      </p:sp>
      <p:sp>
        <p:nvSpPr>
          <p:cNvPr id="3" name="Content Placeholder 2"/>
          <p:cNvSpPr>
            <a:spLocks noGrp="1"/>
          </p:cNvSpPr>
          <p:nvPr>
            <p:ph idx="1"/>
          </p:nvPr>
        </p:nvSpPr>
        <p:spPr/>
        <p:txBody>
          <a:bodyPr/>
          <a:lstStyle/>
          <a:p>
            <a:pPr marL="0" indent="0">
              <a:buNone/>
            </a:pPr>
            <a:r>
              <a:rPr lang="en-US" dirty="0"/>
              <a:t>The protection of Article 1 of Protocol No. </a:t>
            </a:r>
            <a:r>
              <a:rPr lang="en-US" dirty="0" smtClean="0"/>
              <a:t>1 only </a:t>
            </a:r>
            <a:r>
              <a:rPr lang="en-US" dirty="0"/>
              <a:t>applies when it is possible to lay claim to</a:t>
            </a:r>
          </a:p>
          <a:p>
            <a:pPr marL="0" indent="0">
              <a:buNone/>
            </a:pPr>
            <a:r>
              <a:rPr lang="en-US" dirty="0"/>
              <a:t>the relevant property. </a:t>
            </a:r>
            <a:r>
              <a:rPr lang="en-US" b="1" dirty="0"/>
              <a:t>Article 1 does not protect</a:t>
            </a:r>
          </a:p>
          <a:p>
            <a:pPr marL="0" indent="0">
              <a:buNone/>
            </a:pPr>
            <a:r>
              <a:rPr lang="en-US" b="1" dirty="0"/>
              <a:t>the right to acquire </a:t>
            </a:r>
            <a:r>
              <a:rPr lang="en-US" dirty="0" smtClean="0"/>
              <a:t>it </a:t>
            </a:r>
            <a:r>
              <a:rPr lang="en-US" dirty="0"/>
              <a:t>is only existing property and not the right </a:t>
            </a:r>
            <a:r>
              <a:rPr lang="en-US" dirty="0" smtClean="0"/>
              <a:t>to acquire </a:t>
            </a:r>
            <a:r>
              <a:rPr lang="en-US" dirty="0"/>
              <a:t>property in the future which is protected.</a:t>
            </a:r>
          </a:p>
          <a:p>
            <a:pPr marL="0" indent="0">
              <a:buNone/>
            </a:pPr>
            <a:r>
              <a:rPr lang="en-US" dirty="0"/>
              <a:t>It follows that an expectation to </a:t>
            </a:r>
            <a:r>
              <a:rPr lang="en-US" dirty="0" smtClean="0"/>
              <a:t>inherit property </a:t>
            </a:r>
            <a:r>
              <a:rPr lang="en-US" dirty="0"/>
              <a:t>in the future, for example, will not </a:t>
            </a:r>
            <a:r>
              <a:rPr lang="en-US" dirty="0" smtClean="0"/>
              <a:t>be </a:t>
            </a:r>
            <a:r>
              <a:rPr lang="nl-NL" dirty="0" err="1" smtClean="0"/>
              <a:t>protected</a:t>
            </a:r>
            <a:r>
              <a:rPr lang="nl-NL" dirty="0" smtClean="0"/>
              <a:t> </a:t>
            </a:r>
            <a:r>
              <a:rPr lang="nl-NL" dirty="0" err="1"/>
              <a:t>under</a:t>
            </a:r>
            <a:r>
              <a:rPr lang="nl-NL" dirty="0"/>
              <a:t> </a:t>
            </a:r>
            <a:r>
              <a:rPr lang="nl-NL" dirty="0" err="1"/>
              <a:t>Article</a:t>
            </a:r>
            <a:r>
              <a:rPr lang="nl-NL" dirty="0"/>
              <a:t> 1</a:t>
            </a:r>
            <a:r>
              <a:rPr lang="nl-NL" dirty="0" smtClean="0"/>
              <a:t>.</a:t>
            </a:r>
          </a:p>
          <a:p>
            <a:pPr marL="0" indent="0">
              <a:buNone/>
            </a:pPr>
            <a:r>
              <a:rPr lang="en-US" dirty="0" smtClean="0"/>
              <a:t>‘Legitimate expectation’ not ‘the mere hope’</a:t>
            </a:r>
            <a:endParaRPr lang="nl-NL" dirty="0"/>
          </a:p>
        </p:txBody>
      </p:sp>
    </p:spTree>
    <p:extLst>
      <p:ext uri="{BB962C8B-B14F-4D97-AF65-F5344CB8AC3E}">
        <p14:creationId xmlns:p14="http://schemas.microsoft.com/office/powerpoint/2010/main" val="24893984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Legitimate interference</a:t>
            </a:r>
            <a:endParaRPr lang="nl-NL" dirty="0"/>
          </a:p>
        </p:txBody>
      </p:sp>
      <p:sp>
        <p:nvSpPr>
          <p:cNvPr id="3" name="Content Placeholder 2"/>
          <p:cNvSpPr>
            <a:spLocks noGrp="1"/>
          </p:cNvSpPr>
          <p:nvPr>
            <p:ph idx="1"/>
          </p:nvPr>
        </p:nvSpPr>
        <p:spPr/>
        <p:txBody>
          <a:bodyPr/>
          <a:lstStyle/>
          <a:p>
            <a:r>
              <a:rPr lang="en-US" sz="2800" dirty="0" smtClean="0">
                <a:solidFill>
                  <a:srgbClr val="FF0000"/>
                </a:solidFill>
              </a:rPr>
              <a:t>Legal basis</a:t>
            </a:r>
            <a:r>
              <a:rPr lang="en-US" sz="2800" dirty="0" smtClean="0"/>
              <a:t>: </a:t>
            </a:r>
            <a:r>
              <a:rPr lang="en-US" sz="2800" dirty="0"/>
              <a:t>l</a:t>
            </a:r>
            <a:r>
              <a:rPr lang="en-US" sz="2800" dirty="0" smtClean="0"/>
              <a:t>egal </a:t>
            </a:r>
            <a:r>
              <a:rPr lang="en-US" sz="2800" dirty="0"/>
              <a:t>certainty requires the existence of </a:t>
            </a:r>
            <a:r>
              <a:rPr lang="en-US" sz="2800" dirty="0" smtClean="0"/>
              <a:t>and compliance </a:t>
            </a:r>
            <a:r>
              <a:rPr lang="en-US" sz="2800" dirty="0"/>
              <a:t>with adequately accessible and </a:t>
            </a:r>
            <a:r>
              <a:rPr lang="en-US" sz="2800" dirty="0" smtClean="0"/>
              <a:t>sufficiently </a:t>
            </a:r>
            <a:r>
              <a:rPr lang="nl-NL" sz="2800" dirty="0" err="1" smtClean="0"/>
              <a:t>precise</a:t>
            </a:r>
            <a:r>
              <a:rPr lang="nl-NL" sz="2800" dirty="0" smtClean="0"/>
              <a:t> </a:t>
            </a:r>
            <a:r>
              <a:rPr lang="nl-NL" sz="2800" dirty="0" err="1"/>
              <a:t>domestic</a:t>
            </a:r>
            <a:r>
              <a:rPr lang="nl-NL" sz="2800" dirty="0"/>
              <a:t> </a:t>
            </a:r>
            <a:r>
              <a:rPr lang="nl-NL" sz="2800" dirty="0" err="1"/>
              <a:t>legal</a:t>
            </a:r>
            <a:r>
              <a:rPr lang="nl-NL" sz="2800" dirty="0"/>
              <a:t> </a:t>
            </a:r>
            <a:r>
              <a:rPr lang="nl-NL" sz="2800" dirty="0" err="1" smtClean="0"/>
              <a:t>provisions</a:t>
            </a:r>
            <a:r>
              <a:rPr lang="nl-NL" sz="2800" dirty="0" smtClean="0"/>
              <a:t>, </a:t>
            </a:r>
            <a:r>
              <a:rPr lang="en-US" sz="2800" dirty="0" smtClean="0"/>
              <a:t>which </a:t>
            </a:r>
            <a:r>
              <a:rPr lang="en-US" sz="2800" dirty="0"/>
              <a:t>satisfy the essential requirements of </a:t>
            </a:r>
            <a:r>
              <a:rPr lang="en-US" sz="2800" dirty="0" smtClean="0"/>
              <a:t>the </a:t>
            </a:r>
            <a:r>
              <a:rPr lang="nl-NL" sz="2800" dirty="0" smtClean="0"/>
              <a:t>concept </a:t>
            </a:r>
            <a:r>
              <a:rPr lang="nl-NL" sz="2800" dirty="0"/>
              <a:t>of “</a:t>
            </a:r>
            <a:r>
              <a:rPr lang="nl-NL" sz="2800" dirty="0" err="1"/>
              <a:t>law</a:t>
            </a:r>
            <a:r>
              <a:rPr lang="nl-NL" sz="2800" dirty="0"/>
              <a:t>”.</a:t>
            </a:r>
            <a:endParaRPr lang="en-US" sz="2800" dirty="0" smtClean="0"/>
          </a:p>
          <a:p>
            <a:r>
              <a:rPr lang="en-US" sz="2800" dirty="0">
                <a:solidFill>
                  <a:srgbClr val="FF0000"/>
                </a:solidFill>
              </a:rPr>
              <a:t>L</a:t>
            </a:r>
            <a:r>
              <a:rPr lang="nl-NL" sz="2800" dirty="0" err="1" smtClean="0">
                <a:solidFill>
                  <a:srgbClr val="FF0000"/>
                </a:solidFill>
              </a:rPr>
              <a:t>egitimate</a:t>
            </a:r>
            <a:r>
              <a:rPr lang="nl-NL" sz="2800" dirty="0">
                <a:solidFill>
                  <a:srgbClr val="FF0000"/>
                </a:solidFill>
              </a:rPr>
              <a:t> </a:t>
            </a:r>
            <a:r>
              <a:rPr lang="en-US" sz="2800" dirty="0" smtClean="0">
                <a:solidFill>
                  <a:srgbClr val="FF0000"/>
                </a:solidFill>
              </a:rPr>
              <a:t>objective</a:t>
            </a:r>
            <a:r>
              <a:rPr lang="en-US" sz="2800" dirty="0" smtClean="0"/>
              <a:t>: in </a:t>
            </a:r>
            <a:r>
              <a:rPr lang="en-US" sz="2800" dirty="0"/>
              <a:t>the public, or general, interest</a:t>
            </a:r>
            <a:endParaRPr lang="en-US" sz="2800" dirty="0" smtClean="0"/>
          </a:p>
          <a:p>
            <a:r>
              <a:rPr lang="en-US" sz="2800" dirty="0" smtClean="0">
                <a:solidFill>
                  <a:srgbClr val="FF0000"/>
                </a:solidFill>
              </a:rPr>
              <a:t>Proportionality</a:t>
            </a:r>
            <a:r>
              <a:rPr lang="en-US" sz="2800" dirty="0" smtClean="0"/>
              <a:t>: fair balance between the demands of the general interests </a:t>
            </a:r>
            <a:r>
              <a:rPr lang="en-US" sz="2800" dirty="0"/>
              <a:t>of the community and the requirements of the </a:t>
            </a:r>
            <a:r>
              <a:rPr lang="en-US" sz="2800" dirty="0" smtClean="0"/>
              <a:t>protection of </a:t>
            </a:r>
            <a:r>
              <a:rPr lang="en-US" sz="2800" dirty="0"/>
              <a:t>the individual’s fundamental </a:t>
            </a:r>
            <a:r>
              <a:rPr lang="en-US" sz="2800" dirty="0" smtClean="0"/>
              <a:t>rights</a:t>
            </a:r>
            <a:r>
              <a:rPr lang="en-US" sz="2800" dirty="0"/>
              <a:t> </a:t>
            </a:r>
            <a:r>
              <a:rPr lang="en-US" sz="2800" dirty="0" smtClean="0"/>
              <a:t>(“</a:t>
            </a:r>
            <a:r>
              <a:rPr lang="en-US" sz="2800" dirty="0" err="1" smtClean="0"/>
              <a:t>individial</a:t>
            </a:r>
            <a:r>
              <a:rPr lang="en-US" sz="2800" dirty="0" smtClean="0"/>
              <a:t> and excessive burden”)</a:t>
            </a:r>
            <a:endParaRPr lang="nl-NL" sz="2800" dirty="0"/>
          </a:p>
        </p:txBody>
      </p:sp>
    </p:spTree>
    <p:extLst>
      <p:ext uri="{BB962C8B-B14F-4D97-AF65-F5344CB8AC3E}">
        <p14:creationId xmlns:p14="http://schemas.microsoft.com/office/powerpoint/2010/main" val="40220137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el 6"/>
          <p:cNvSpPr>
            <a:spLocks noGrp="1"/>
          </p:cNvSpPr>
          <p:nvPr>
            <p:ph type="title"/>
          </p:nvPr>
        </p:nvSpPr>
        <p:spPr/>
        <p:txBody>
          <a:bodyPr/>
          <a:lstStyle/>
          <a:p>
            <a:r>
              <a:rPr lang="en-US" sz="3200" dirty="0" smtClean="0"/>
              <a:t>Wide margin of appreciation</a:t>
            </a:r>
            <a:endParaRPr lang="nl-NL" sz="3200" dirty="0"/>
          </a:p>
        </p:txBody>
      </p:sp>
      <p:sp>
        <p:nvSpPr>
          <p:cNvPr id="8" name="Tijdelijke aanduiding voor verticale tekst 7"/>
          <p:cNvSpPr>
            <a:spLocks noGrp="1"/>
          </p:cNvSpPr>
          <p:nvPr>
            <p:ph type="body" orient="vert" idx="1"/>
          </p:nvPr>
        </p:nvSpPr>
        <p:spPr>
          <a:xfrm>
            <a:off x="303339" y="1252836"/>
            <a:ext cx="8537321" cy="5056484"/>
          </a:xfrm>
        </p:spPr>
        <p:txBody>
          <a:bodyPr>
            <a:normAutofit/>
          </a:bodyPr>
          <a:lstStyle/>
          <a:p>
            <a:pPr>
              <a:lnSpc>
                <a:spcPct val="100000"/>
              </a:lnSpc>
              <a:spcBef>
                <a:spcPts val="0"/>
              </a:spcBef>
              <a:spcAft>
                <a:spcPts val="0"/>
              </a:spcAft>
              <a:buNone/>
            </a:pPr>
            <a:endParaRPr lang="nl-NL" altLang="nl-NL" sz="1600" dirty="0" smtClean="0">
              <a:latin typeface="+mj-lt"/>
              <a:ea typeface="Geneva" pitchFamily="-105" charset="0"/>
              <a:cs typeface="Arial Unicode MS" pitchFamily="-105" charset="0"/>
            </a:endParaRPr>
          </a:p>
          <a:p>
            <a:pPr>
              <a:lnSpc>
                <a:spcPct val="100000"/>
              </a:lnSpc>
              <a:spcBef>
                <a:spcPts val="0"/>
              </a:spcBef>
              <a:spcAft>
                <a:spcPts val="0"/>
              </a:spcAft>
              <a:buNone/>
            </a:pPr>
            <a:r>
              <a:rPr lang="nl-NL" altLang="nl-NL" sz="1600" dirty="0" err="1" smtClean="0">
                <a:latin typeface="+mj-lt"/>
                <a:ea typeface="Geneva" pitchFamily="-105" charset="0"/>
                <a:cs typeface="Arial Unicode MS" pitchFamily="-105" charset="0"/>
              </a:rPr>
              <a:t>ECtHR</a:t>
            </a:r>
            <a:r>
              <a:rPr lang="nl-NL" altLang="nl-NL" sz="1600" dirty="0" smtClean="0">
                <a:latin typeface="+mj-lt"/>
                <a:ea typeface="Geneva" pitchFamily="-105" charset="0"/>
                <a:cs typeface="Arial Unicode MS" pitchFamily="-105" charset="0"/>
              </a:rPr>
              <a:t> </a:t>
            </a:r>
            <a:r>
              <a:rPr lang="nl-NL" altLang="nl-NL" sz="1600" i="1" dirty="0" smtClean="0">
                <a:latin typeface="+mj-lt"/>
                <a:ea typeface="Geneva" pitchFamily="-105" charset="0"/>
                <a:cs typeface="Arial Unicode MS" pitchFamily="-105" charset="0"/>
              </a:rPr>
              <a:t>James v.</a:t>
            </a:r>
            <a:r>
              <a:rPr lang="nl-NL" altLang="nl-NL" sz="1600" i="1" dirty="0">
                <a:latin typeface="+mj-lt"/>
                <a:ea typeface="Geneva" pitchFamily="-105" charset="0"/>
                <a:cs typeface="Arial Unicode MS" pitchFamily="-105" charset="0"/>
              </a:rPr>
              <a:t>U</a:t>
            </a:r>
            <a:r>
              <a:rPr lang="nl-NL" altLang="nl-NL" sz="1600" i="1" dirty="0" smtClean="0">
                <a:latin typeface="+mj-lt"/>
                <a:ea typeface="Geneva" pitchFamily="-105" charset="0"/>
                <a:cs typeface="Arial Unicode MS" pitchFamily="-105" charset="0"/>
              </a:rPr>
              <a:t>K </a:t>
            </a:r>
            <a:r>
              <a:rPr lang="nl-NL" altLang="nl-NL" sz="1600" dirty="0" smtClean="0">
                <a:latin typeface="+mj-lt"/>
                <a:ea typeface="Geneva" pitchFamily="-105" charset="0"/>
                <a:cs typeface="Arial Unicode MS" pitchFamily="-105" charset="0"/>
              </a:rPr>
              <a:t>(1986):</a:t>
            </a:r>
          </a:p>
          <a:p>
            <a:pPr>
              <a:lnSpc>
                <a:spcPct val="100000"/>
              </a:lnSpc>
              <a:spcBef>
                <a:spcPts val="0"/>
              </a:spcBef>
              <a:spcAft>
                <a:spcPts val="0"/>
              </a:spcAft>
              <a:buNone/>
            </a:pPr>
            <a:endParaRPr lang="en-US" altLang="nl-NL" sz="1600" i="1" dirty="0">
              <a:latin typeface="+mj-lt"/>
              <a:ea typeface="Geneva" pitchFamily="-105" charset="0"/>
              <a:cs typeface="Arial Unicode MS" pitchFamily="-105" charset="0"/>
            </a:endParaRPr>
          </a:p>
          <a:p>
            <a:pPr marL="0" indent="0">
              <a:buNone/>
            </a:pPr>
            <a:r>
              <a:rPr lang="en-US" sz="1600" dirty="0" smtClean="0"/>
              <a:t>‘Because </a:t>
            </a:r>
            <a:r>
              <a:rPr lang="en-US" sz="1600" dirty="0"/>
              <a:t>of their direct knowledge of their society and its needs, the national authorities are in principle better placed than the international judge to appreciate what is "in the public interest". Under the system of protection established by the Convention, </a:t>
            </a:r>
            <a:r>
              <a:rPr lang="en-US" sz="1600" b="1" dirty="0"/>
              <a:t>it is thus for the national authorities to make the initial assessment both of the existence of a problem of public concern warranting measures of deprivation of property and of the remedial action to be taken</a:t>
            </a:r>
            <a:r>
              <a:rPr lang="en-US" sz="1600" dirty="0"/>
              <a:t> </a:t>
            </a:r>
            <a:r>
              <a:rPr lang="en-GB" altLang="nl-NL" sz="1600" dirty="0">
                <a:ea typeface="Geneva" pitchFamily="-105" charset="0"/>
                <a:cs typeface="Arial Unicode MS" pitchFamily="-105" charset="0"/>
              </a:rPr>
              <a:t>[</a:t>
            </a:r>
            <a:r>
              <a:rPr lang="en-US" altLang="nl-NL" sz="1600" dirty="0" smtClean="0">
                <a:ea typeface="Geneva" pitchFamily="-105" charset="0"/>
                <a:cs typeface="Arial Unicode MS" pitchFamily="-105" charset="0"/>
              </a:rPr>
              <a:t>…]. </a:t>
            </a:r>
            <a:r>
              <a:rPr lang="en-US" sz="1600" dirty="0" smtClean="0"/>
              <a:t>Here</a:t>
            </a:r>
            <a:r>
              <a:rPr lang="en-US" sz="1600" dirty="0"/>
              <a:t>, as in other fields to which the safeguards of the Convention extend, the national authorities accordingly enjoy a certain margin of appreciation.</a:t>
            </a:r>
          </a:p>
          <a:p>
            <a:pPr marL="0" indent="0">
              <a:buNone/>
            </a:pPr>
            <a:r>
              <a:rPr lang="en-US" sz="1600" dirty="0"/>
              <a:t>Furthermore, the notion of "public interest" is necessarily extensive. In particular, as the Commission noted, the decision to enact laws expropriating property will commonly involve consideration of political, economic and social issues on which opinions within a democratic society may reasonably differ widely. </a:t>
            </a:r>
            <a:r>
              <a:rPr lang="en-US" sz="1600" b="1" dirty="0"/>
              <a:t>The Court, finding it natural that </a:t>
            </a:r>
            <a:r>
              <a:rPr lang="en-US" sz="1600" b="1" dirty="0">
                <a:solidFill>
                  <a:srgbClr val="FF0000"/>
                </a:solidFill>
              </a:rPr>
              <a:t>the margin of appreciation available to the legislature in implementing social and economic policies should be a wide one</a:t>
            </a:r>
            <a:r>
              <a:rPr lang="en-US" sz="1600" b="1" dirty="0"/>
              <a:t>, will respect the legislature’s judgment as to what is "in the public interest" </a:t>
            </a:r>
            <a:r>
              <a:rPr lang="en-US" sz="1600" b="1" dirty="0">
                <a:solidFill>
                  <a:srgbClr val="FF0000"/>
                </a:solidFill>
              </a:rPr>
              <a:t>unless that judgment be manifestly without reasonable foundation</a:t>
            </a:r>
            <a:r>
              <a:rPr lang="en-US" sz="1600" b="1" dirty="0"/>
              <a:t>. </a:t>
            </a:r>
            <a:r>
              <a:rPr lang="en-US" sz="1600" dirty="0"/>
              <a:t>In other words, although the Court cannot substitute its own assessment for that of the national authorities, it is bound to review the contested measures under Article 1 of Protocol No. 1 (P1-1) and, in so doing, to make an inquiry into the facts with reference to which the national authorities acted</a:t>
            </a:r>
            <a:r>
              <a:rPr lang="en-US" sz="1600" dirty="0" smtClean="0"/>
              <a:t>.’(par. 46)</a:t>
            </a:r>
            <a:endParaRPr lang="nl-NL" altLang="nl-NL" sz="1600" i="1" dirty="0" smtClean="0">
              <a:latin typeface="+mj-lt"/>
              <a:ea typeface="Geneva" pitchFamily="-105" charset="0"/>
              <a:cs typeface="Arial Unicode MS" pitchFamily="-105" charset="0"/>
            </a:endParaRPr>
          </a:p>
          <a:p>
            <a:pPr marL="0" indent="0">
              <a:spcBef>
                <a:spcPts val="0"/>
              </a:spcBef>
              <a:spcAft>
                <a:spcPts val="0"/>
              </a:spcAft>
              <a:buNone/>
            </a:pPr>
            <a:endParaRPr lang="nl-NL" altLang="nl-NL" sz="1600" dirty="0" smtClean="0">
              <a:latin typeface="+mj-lt"/>
              <a:ea typeface="Geneva" pitchFamily="-105" charset="0"/>
              <a:cs typeface="Arial Unicode MS" pitchFamily="-105" charset="0"/>
            </a:endParaRPr>
          </a:p>
          <a:p>
            <a:pPr marL="0" indent="0">
              <a:buNone/>
            </a:pPr>
            <a:endParaRPr lang="en-US" altLang="nl-NL" dirty="0">
              <a:latin typeface="Arial Unicode MS" pitchFamily="-105" charset="0"/>
              <a:ea typeface="Geneva" pitchFamily="-105" charset="0"/>
              <a:cs typeface="Arial Unicode MS" pitchFamily="-105" charset="0"/>
            </a:endParaRPr>
          </a:p>
          <a:p>
            <a:pPr marL="0" indent="0">
              <a:buNone/>
            </a:pPr>
            <a:endParaRPr lang="nl-NL" dirty="0">
              <a:solidFill>
                <a:srgbClr val="FF0000"/>
              </a:solidFill>
            </a:endParaRPr>
          </a:p>
        </p:txBody>
      </p:sp>
    </p:spTree>
    <p:extLst>
      <p:ext uri="{BB962C8B-B14F-4D97-AF65-F5344CB8AC3E}">
        <p14:creationId xmlns:p14="http://schemas.microsoft.com/office/powerpoint/2010/main" val="2654513417"/>
      </p:ext>
    </p:extLst>
  </p:cSld>
  <p:clrMapOvr>
    <a:masterClrMapping/>
  </p:clrMapOvr>
  <p:transition spd="slow">
    <p:wipe dir="r"/>
  </p:transition>
  <p:timing>
    <p:tnLst>
      <p:par>
        <p:cTn id="1" dur="indefinite" restart="never" nodeType="tmRoot"/>
      </p:par>
    </p:tnLst>
  </p:timing>
</p:sld>
</file>

<file path=ppt/theme/theme1.xml><?xml version="1.0" encoding="utf-8"?>
<a:theme xmlns:a="http://schemas.openxmlformats.org/drawingml/2006/main" name="presentatiesjabloon_en">
  <a:themeElements>
    <a:clrScheme name="LEI sjabloon blauw_E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EI sjabloon blauw_EN">
      <a:majorFont>
        <a:latin typeface="Minion"/>
        <a:ea typeface=""/>
        <a:cs typeface=""/>
      </a:majorFont>
      <a:minorFont>
        <a:latin typeface="Minio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altLang="nl-NL" sz="2000" b="0" i="0" u="none" strike="noStrike" cap="none" normalizeH="0" baseline="0" smtClean="0">
            <a:ln>
              <a:noFill/>
            </a:ln>
            <a:solidFill>
              <a:schemeClr val="bg1"/>
            </a:solidFill>
            <a:effectLst/>
            <a:latin typeface="Minion" pitchFamily="2"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en-US" altLang="nl-NL" sz="2000" b="0" i="0" u="none" strike="noStrike" cap="none" normalizeH="0" baseline="0" smtClean="0">
            <a:ln>
              <a:noFill/>
            </a:ln>
            <a:solidFill>
              <a:schemeClr val="bg1"/>
            </a:solidFill>
            <a:effectLst/>
            <a:latin typeface="Minion" pitchFamily="2" charset="0"/>
          </a:defRPr>
        </a:defPPr>
      </a:lstStyle>
    </a:lnDef>
  </a:objectDefaults>
  <a:extraClrSchemeLst>
    <a:extraClrScheme>
      <a:clrScheme name="LEI sjabloon blauw_E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EI sjabloon blauw_E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EI sjabloon blauw_E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EI sjabloon blauw_E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EI sjabloon blauw_E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EI sjabloon blauw_E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EI sjabloon blauw_E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EI sjabloon blauw_E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EI sjabloon blauw_E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EI sjabloon blauw_E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EI sjabloon blauw_E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EI sjabloon blauw_E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presentatiesjabloon_en</Template>
  <TotalTime>1604</TotalTime>
  <Words>2621</Words>
  <Application>Microsoft Office PowerPoint</Application>
  <PresentationFormat>On-screen Show (4:3)</PresentationFormat>
  <Paragraphs>137</Paragraphs>
  <Slides>22</Slides>
  <Notes>22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22</vt:i4>
      </vt:variant>
    </vt:vector>
  </HeadingPairs>
  <TitlesOfParts>
    <vt:vector size="28" baseType="lpstr">
      <vt:lpstr>Arial</vt:lpstr>
      <vt:lpstr>Minion</vt:lpstr>
      <vt:lpstr>Arial Unicode MS</vt:lpstr>
      <vt:lpstr>Geneva</vt:lpstr>
      <vt:lpstr>Calibri</vt:lpstr>
      <vt:lpstr>presentatiesjabloon_en</vt:lpstr>
      <vt:lpstr>The ECHR and limits to the freedom of the State to regulate its Public Finance Management</vt:lpstr>
      <vt:lpstr>Contents</vt:lpstr>
      <vt:lpstr>Introduction</vt:lpstr>
      <vt:lpstr>Article 1 First Protocol (1952) </vt:lpstr>
      <vt:lpstr>Three distinct rules</vt:lpstr>
      <vt:lpstr>Autnonomous meaning</vt:lpstr>
      <vt:lpstr>Existing property</vt:lpstr>
      <vt:lpstr>Legitimate interference</vt:lpstr>
      <vt:lpstr>Wide margin of appreciation</vt:lpstr>
      <vt:lpstr>Very wide margin of appreciation in tax matters</vt:lpstr>
      <vt:lpstr>But sometimes violation</vt:lpstr>
      <vt:lpstr>N.K.M. v. Hungary</vt:lpstr>
      <vt:lpstr>But generally no violation</vt:lpstr>
      <vt:lpstr>Da Silva Carvalho v. Portugal</vt:lpstr>
      <vt:lpstr>Da Silva Carvalho v. Portugal</vt:lpstr>
      <vt:lpstr>Mamatas v. Greece</vt:lpstr>
      <vt:lpstr>Mamatas v. Greece</vt:lpstr>
      <vt:lpstr>Sometimes excessive burden</vt:lpstr>
      <vt:lpstr>Asmundsson v. Iceland</vt:lpstr>
      <vt:lpstr>Asmundsson v. Iceland</vt:lpstr>
      <vt:lpstr>Another example</vt:lpstr>
      <vt:lpstr>Conclusion</vt:lpstr>
    </vt:vector>
  </TitlesOfParts>
  <Company>Universiteit Leiden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Click to add a title</dc:title>
  <dc:creator>Tangkilissan, M.</dc:creator>
  <cp:lastModifiedBy>Tangkilissan, M.</cp:lastModifiedBy>
  <cp:revision>72</cp:revision>
  <cp:lastPrinted>2017-11-16T10:57:52Z</cp:lastPrinted>
  <dcterms:created xsi:type="dcterms:W3CDTF">2017-05-22T12:34:46Z</dcterms:created>
  <dcterms:modified xsi:type="dcterms:W3CDTF">2017-11-20T10:15:37Z</dcterms:modified>
</cp:coreProperties>
</file>