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1" r:id="rId1"/>
  </p:sldMasterIdLst>
  <p:notesMasterIdLst>
    <p:notesMasterId r:id="rId12"/>
  </p:notesMasterIdLst>
  <p:sldIdLst>
    <p:sldId id="256" r:id="rId2"/>
    <p:sldId id="262" r:id="rId3"/>
    <p:sldId id="263" r:id="rId4"/>
    <p:sldId id="279" r:id="rId5"/>
    <p:sldId id="272" r:id="rId6"/>
    <p:sldId id="278" r:id="rId7"/>
    <p:sldId id="275" r:id="rId8"/>
    <p:sldId id="264" r:id="rId9"/>
    <p:sldId id="276" r:id="rId10"/>
    <p:sldId id="277" r:id="rId11"/>
  </p:sldIdLst>
  <p:sldSz cx="9144000" cy="6858000" type="screen4x3"/>
  <p:notesSz cx="6858000" cy="9144000"/>
  <p:embeddedFontLst>
    <p:embeddedFont>
      <p:font typeface="Minion" panose="02000503070000020003" pitchFamily="2" charset="0"/>
      <p:regular r:id="rId13"/>
      <p:bold r:id="rId14"/>
      <p:italic r:id="rId15"/>
      <p:bold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algn="r" rtl="0" fontAlgn="base">
      <a:spcBef>
        <a:spcPct val="0"/>
      </a:spcBef>
      <a:spcAft>
        <a:spcPct val="0"/>
      </a:spcAft>
      <a:defRPr sz="2000" kern="1200">
        <a:solidFill>
          <a:schemeClr val="bg1"/>
        </a:solidFill>
        <a:latin typeface="Minion" pitchFamily="2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2000" kern="1200">
        <a:solidFill>
          <a:schemeClr val="bg1"/>
        </a:solidFill>
        <a:latin typeface="Minion" pitchFamily="2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2000" kern="1200">
        <a:solidFill>
          <a:schemeClr val="bg1"/>
        </a:solidFill>
        <a:latin typeface="Minion" pitchFamily="2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2000" kern="1200">
        <a:solidFill>
          <a:schemeClr val="bg1"/>
        </a:solidFill>
        <a:latin typeface="Minion" pitchFamily="2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2000" kern="1200">
        <a:solidFill>
          <a:schemeClr val="bg1"/>
        </a:solidFill>
        <a:latin typeface="Minion" pitchFamily="2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1"/>
        </a:solidFill>
        <a:latin typeface="Minion" pitchFamily="2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1"/>
        </a:solidFill>
        <a:latin typeface="Minion" pitchFamily="2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1"/>
        </a:solidFill>
        <a:latin typeface="Minion" pitchFamily="2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1"/>
        </a:solidFill>
        <a:latin typeface="Minion" pitchFamily="2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erma van Voss, G.J.J." initials="GHvV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9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8" autoAdjust="0"/>
    <p:restoredTop sz="87886" autoAdjust="0"/>
  </p:normalViewPr>
  <p:slideViewPr>
    <p:cSldViewPr>
      <p:cViewPr varScale="1">
        <p:scale>
          <a:sx n="77" d="100"/>
          <a:sy n="77" d="100"/>
        </p:scale>
        <p:origin x="1061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7246E02-507F-4F01-899F-2E991F73BF30}" type="datetimeFigureOut">
              <a:rPr lang="nl-NL"/>
              <a:pPr>
                <a:defRPr/>
              </a:pPr>
              <a:t>25-9-2019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l-NL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A708F5E-4D68-4AA6-AB50-A8BE9433C80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76525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000">
                <a:solidFill>
                  <a:schemeClr val="bg1"/>
                </a:solidFill>
                <a:latin typeface="Minion" pitchFamily="2" charset="0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Minion" pitchFamily="2" charset="0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Minion" pitchFamily="2" charset="0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Minion" pitchFamily="2" charset="0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Minion" pitchFamily="2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9pPr>
          </a:lstStyle>
          <a:p>
            <a:pPr eaLnBrk="1" hangingPunct="1"/>
            <a:fld id="{EBC6DFC2-1CE1-45CC-A247-C7B58EF0EF08}" type="slidenum">
              <a:rPr lang="nl-NL" sz="1200"/>
              <a:pPr eaLnBrk="1" hangingPunct="1"/>
              <a:t>1</a:t>
            </a:fld>
            <a:endParaRPr lang="nl-NL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5057775"/>
            <a:ext cx="9144000" cy="1438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5" name="Rectangle 43"/>
          <p:cNvSpPr>
            <a:spLocks noChangeArrowheads="1"/>
          </p:cNvSpPr>
          <p:nvPr/>
        </p:nvSpPr>
        <p:spPr bwMode="auto">
          <a:xfrm>
            <a:off x="0" y="0"/>
            <a:ext cx="9144000" cy="4340225"/>
          </a:xfrm>
          <a:prstGeom prst="rect">
            <a:avLst/>
          </a:prstGeom>
          <a:solidFill>
            <a:srgbClr val="0C25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FontTx/>
              <a:buChar char="•"/>
            </a:pPr>
            <a:endParaRPr lang="nl-NL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" name="Rectangle 66"/>
          <p:cNvSpPr>
            <a:spLocks noChangeArrowheads="1"/>
          </p:cNvSpPr>
          <p:nvPr/>
        </p:nvSpPr>
        <p:spPr bwMode="auto">
          <a:xfrm>
            <a:off x="0" y="6497638"/>
            <a:ext cx="9144000" cy="360362"/>
          </a:xfrm>
          <a:prstGeom prst="rect">
            <a:avLst/>
          </a:prstGeom>
          <a:solidFill>
            <a:srgbClr val="0C25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7" name="Text Box 70"/>
          <p:cNvSpPr txBox="1">
            <a:spLocks noChangeArrowheads="1"/>
          </p:cNvSpPr>
          <p:nvPr/>
        </p:nvSpPr>
        <p:spPr bwMode="auto">
          <a:xfrm>
            <a:off x="3024188" y="6521450"/>
            <a:ext cx="61198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bg1"/>
                </a:solidFill>
                <a:latin typeface="Minion" pitchFamily="2" charset="0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Minion" pitchFamily="2" charset="0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Minion" pitchFamily="2" charset="0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Minion" pitchFamily="2" charset="0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Minion" pitchFamily="2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600" b="1"/>
              <a:t>Discover the world at Leiden University</a:t>
            </a:r>
          </a:p>
        </p:txBody>
      </p:sp>
      <p:pic>
        <p:nvPicPr>
          <p:cNvPr id="8" name="Picture 72" descr="Logo-UniversiteitLeiden-NL-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38" y="5229225"/>
            <a:ext cx="2681287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4508500"/>
            <a:ext cx="8135937" cy="360363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268413"/>
            <a:ext cx="7916862" cy="1439862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06760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0936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0663" y="333375"/>
            <a:ext cx="2033587" cy="55435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333375"/>
            <a:ext cx="5949950" cy="55435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0398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4051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8368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268413"/>
            <a:ext cx="3990975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1688" y="1268413"/>
            <a:ext cx="3992562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69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5764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094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313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8499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2509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592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333375"/>
            <a:ext cx="8135937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27" name="Rectangle 46"/>
          <p:cNvSpPr>
            <a:spLocks noChangeArrowheads="1"/>
          </p:cNvSpPr>
          <p:nvPr/>
        </p:nvSpPr>
        <p:spPr bwMode="auto">
          <a:xfrm>
            <a:off x="0" y="6497638"/>
            <a:ext cx="9144000" cy="360362"/>
          </a:xfrm>
          <a:prstGeom prst="rect">
            <a:avLst/>
          </a:prstGeom>
          <a:solidFill>
            <a:srgbClr val="0C25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028" name="Text Box 64"/>
          <p:cNvSpPr txBox="1">
            <a:spLocks noChangeArrowheads="1"/>
          </p:cNvSpPr>
          <p:nvPr/>
        </p:nvSpPr>
        <p:spPr bwMode="auto">
          <a:xfrm>
            <a:off x="3024188" y="6521450"/>
            <a:ext cx="61198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bg1"/>
                </a:solidFill>
                <a:latin typeface="Minion" pitchFamily="2" charset="0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Minion" pitchFamily="2" charset="0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Minion" pitchFamily="2" charset="0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Minion" pitchFamily="2" charset="0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Minion" pitchFamily="2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600" b="1"/>
              <a:t>Discover the world at Leiden University</a:t>
            </a:r>
          </a:p>
        </p:txBody>
      </p:sp>
      <p:sp>
        <p:nvSpPr>
          <p:cNvPr id="1029" name="Rectangle 6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268413"/>
            <a:ext cx="8135937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Text</a:t>
            </a:r>
          </a:p>
          <a:p>
            <a:pPr lvl="0"/>
            <a:r>
              <a:rPr lang="en-US"/>
              <a:t>Text</a:t>
            </a:r>
          </a:p>
          <a:p>
            <a:pPr lvl="1"/>
            <a:r>
              <a:rPr lang="en-US"/>
              <a:t>Text</a:t>
            </a:r>
          </a:p>
          <a:p>
            <a:pPr lvl="2"/>
            <a:r>
              <a:rPr lang="en-US"/>
              <a:t>Text</a:t>
            </a:r>
          </a:p>
          <a:p>
            <a:pPr lvl="3"/>
            <a:r>
              <a:rPr lang="en-US"/>
              <a:t>Text</a:t>
            </a:r>
          </a:p>
          <a:p>
            <a:pPr lvl="4"/>
            <a:r>
              <a:rPr lang="en-US"/>
              <a:t>Text</a:t>
            </a:r>
          </a:p>
          <a:p>
            <a:pPr lvl="4"/>
            <a:r>
              <a:rPr lang="en-US"/>
              <a:t>Text</a:t>
            </a:r>
          </a:p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inion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inion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inion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inion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inion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inion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inion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Minion" pitchFamily="2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611188" y="4508500"/>
            <a:ext cx="7921625" cy="360363"/>
          </a:xfrm>
        </p:spPr>
        <p:txBody>
          <a:bodyPr/>
          <a:lstStyle/>
          <a:p>
            <a:pPr algn="ctr" eaLnBrk="1" hangingPunct="1"/>
            <a:r>
              <a:rPr lang="nl-NL" dirty="0"/>
              <a:t>Dr. Beryl ter Haar			Napels, 23 September 2019</a:t>
            </a:r>
          </a:p>
          <a:p>
            <a:pPr algn="ctr" eaLnBrk="1" hangingPunct="1"/>
            <a:endParaRPr lang="en-US" dirty="0"/>
          </a:p>
          <a:p>
            <a:pPr algn="ctr" eaLnBrk="1" hangingPunct="1"/>
            <a:endParaRPr lang="en-US" dirty="0"/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GB" sz="3600" dirty="0"/>
              <a:t>Cross border labour law in the Netherlands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4ED3C6-67FF-49B4-AC13-6F57A69E9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Part III Topical issues</a:t>
            </a:r>
            <a:br>
              <a:rPr lang="en-GB" dirty="0"/>
            </a:br>
            <a:r>
              <a:rPr lang="en-GB" sz="3600" dirty="0"/>
              <a:t>3. Agricultural sector and meat industry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DD770DB-98B8-42D6-A155-9B641A5A08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031" y="1628800"/>
            <a:ext cx="8135937" cy="46085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One of the fields in which the Netherlands is relying on posted workers and </a:t>
            </a:r>
            <a:r>
              <a:rPr lang="nl-NL" dirty="0"/>
              <a:t>(</a:t>
            </a:r>
            <a:r>
              <a:rPr lang="nl-NL" dirty="0" err="1"/>
              <a:t>false</a:t>
            </a:r>
            <a:r>
              <a:rPr lang="nl-NL" dirty="0"/>
              <a:t>) </a:t>
            </a:r>
            <a:r>
              <a:rPr lang="nl-NL" dirty="0" err="1"/>
              <a:t>self-employed</a:t>
            </a:r>
            <a:r>
              <a:rPr lang="nl-NL" dirty="0"/>
              <a:t> cross border </a:t>
            </a:r>
            <a:r>
              <a:rPr lang="nl-NL" dirty="0" err="1"/>
              <a:t>workers</a:t>
            </a:r>
            <a:r>
              <a:rPr lang="nl-NL" dirty="0"/>
              <a:t>. 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Two main issues:</a:t>
            </a:r>
          </a:p>
          <a:p>
            <a:pPr marL="514350" indent="-514350">
              <a:buAutoNum type="arabicPeriod"/>
            </a:pPr>
            <a:r>
              <a:rPr lang="en-GB" dirty="0"/>
              <a:t>working conditions</a:t>
            </a:r>
          </a:p>
          <a:p>
            <a:pPr marL="514350" indent="-514350">
              <a:buAutoNum type="arabicPeriod"/>
            </a:pPr>
            <a:r>
              <a:rPr lang="en-GB" dirty="0"/>
              <a:t>living conditions (accompanied </a:t>
            </a:r>
          </a:p>
          <a:p>
            <a:pPr marL="0" indent="0">
              <a:buNone/>
            </a:pPr>
            <a:r>
              <a:rPr lang="en-GB" dirty="0"/>
              <a:t>with societal annoyance)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Re second the recast directive may </a:t>
            </a:r>
          </a:p>
          <a:p>
            <a:pPr marL="0" indent="0">
              <a:buNone/>
            </a:pPr>
            <a:r>
              <a:rPr lang="en-GB" dirty="0"/>
              <a:t>make a difference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Afbeelding 3" descr="Afbeelding met voedsel, doos, teken&#10;&#10;Automatisch gegenereerde beschrijving">
            <a:extLst>
              <a:ext uri="{FF2B5EF4-FFF2-40B4-BE49-F238E27FC236}">
                <a16:creationId xmlns:a16="http://schemas.microsoft.com/office/drawing/2014/main" id="{90B40E62-7141-4EAC-89AC-2A407386F7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636912"/>
            <a:ext cx="2304256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434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8709FA-A580-4B3A-BAC1-6C316F96E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dirty="0"/>
              <a:t>Cross border labour law in the Netherlands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5C0EAB-3114-4E52-9BDA-E0437EB29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340768"/>
            <a:ext cx="8135937" cy="46085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Three parts</a:t>
            </a:r>
          </a:p>
          <a:p>
            <a:pPr marL="0" indent="0">
              <a:buNone/>
            </a:pPr>
            <a:endParaRPr lang="en-GB" sz="2600" dirty="0"/>
          </a:p>
          <a:p>
            <a:pPr marL="0" indent="0">
              <a:buNone/>
            </a:pPr>
            <a:r>
              <a:rPr lang="en-GB" sz="2600" dirty="0"/>
              <a:t>Part I Implementation legislation in the Netherlands</a:t>
            </a:r>
          </a:p>
          <a:p>
            <a:pPr marL="0" indent="0">
              <a:buNone/>
            </a:pPr>
            <a:endParaRPr lang="en-GB" sz="2600" dirty="0"/>
          </a:p>
          <a:p>
            <a:pPr marL="0" indent="0">
              <a:buNone/>
            </a:pPr>
            <a:r>
              <a:rPr lang="en-GB" sz="2600" dirty="0"/>
              <a:t>Part II Minimum legislation</a:t>
            </a:r>
          </a:p>
          <a:p>
            <a:pPr>
              <a:buFontTx/>
              <a:buChar char="-"/>
            </a:pPr>
            <a:r>
              <a:rPr lang="en-GB" sz="2600" dirty="0"/>
              <a:t>Art. 8 and 9 Rome I </a:t>
            </a:r>
          </a:p>
          <a:p>
            <a:pPr>
              <a:buFontTx/>
              <a:buChar char="-"/>
            </a:pPr>
            <a:r>
              <a:rPr lang="en-GB" sz="2600" dirty="0"/>
              <a:t>Recast posting of workers directive</a:t>
            </a:r>
          </a:p>
          <a:p>
            <a:pPr marL="0" indent="0">
              <a:buNone/>
            </a:pPr>
            <a:endParaRPr lang="en-GB" sz="2600" dirty="0"/>
          </a:p>
          <a:p>
            <a:pPr marL="0" indent="0">
              <a:buNone/>
            </a:pPr>
            <a:r>
              <a:rPr lang="en-GB" sz="2600" dirty="0"/>
              <a:t>Part III</a:t>
            </a:r>
          </a:p>
          <a:p>
            <a:pPr marL="0" indent="0">
              <a:buNone/>
            </a:pPr>
            <a:r>
              <a:rPr lang="en-GB" sz="2600" dirty="0"/>
              <a:t>Topical issues:</a:t>
            </a:r>
          </a:p>
          <a:p>
            <a:pPr>
              <a:buFontTx/>
              <a:buChar char="-"/>
            </a:pPr>
            <a:r>
              <a:rPr lang="en-GB" sz="2600" dirty="0"/>
              <a:t>Transnational road transport</a:t>
            </a:r>
          </a:p>
          <a:p>
            <a:pPr>
              <a:buFontTx/>
              <a:buChar char="-"/>
            </a:pPr>
            <a:r>
              <a:rPr lang="en-GB" sz="2600" dirty="0"/>
              <a:t>Construction sector</a:t>
            </a:r>
          </a:p>
          <a:p>
            <a:pPr>
              <a:buFontTx/>
              <a:buChar char="-"/>
            </a:pPr>
            <a:r>
              <a:rPr lang="en-GB" sz="2600" dirty="0"/>
              <a:t>Agricultural sector and meat industry</a:t>
            </a:r>
          </a:p>
        </p:txBody>
      </p:sp>
    </p:spTree>
    <p:extLst>
      <p:ext uri="{BB962C8B-B14F-4D97-AF65-F5344CB8AC3E}">
        <p14:creationId xmlns:p14="http://schemas.microsoft.com/office/powerpoint/2010/main" val="2048592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C10870-C2C2-4BE9-A430-EE2A6E712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Part I Implementation legislation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FC8F85D-76CD-4EE8-86A3-0829788CB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196751"/>
            <a:ext cx="8135937" cy="532787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Applicable EU law no transposition required</a:t>
            </a:r>
          </a:p>
          <a:p>
            <a:pPr lvl="1">
              <a:buFontTx/>
              <a:buChar char="-"/>
            </a:pPr>
            <a:r>
              <a:rPr lang="fr-BE" dirty="0"/>
              <a:t>Primary EU law provisions: Articles 18, 45 TFEU</a:t>
            </a:r>
          </a:p>
          <a:p>
            <a:pPr lvl="1">
              <a:buFontTx/>
              <a:buChar char="-"/>
            </a:pPr>
            <a:r>
              <a:rPr lang="fr-BE" dirty="0"/>
              <a:t>Secondary EU law provisions: Regulation 492/2011 (Free movement)</a:t>
            </a:r>
          </a:p>
          <a:p>
            <a:pPr marL="57150" indent="0">
              <a:buNone/>
            </a:pPr>
            <a:endParaRPr lang="fr-BE" dirty="0"/>
          </a:p>
          <a:p>
            <a:pPr marL="57150" indent="0">
              <a:buNone/>
            </a:pPr>
            <a:r>
              <a:rPr lang="fr-BE" dirty="0"/>
              <a:t>Applicable EU law that required transposition</a:t>
            </a:r>
          </a:p>
          <a:p>
            <a:pPr marL="857250" lvl="1" indent="-457200">
              <a:buFontTx/>
              <a:buChar char="-"/>
            </a:pPr>
            <a:r>
              <a:rPr lang="fr-BE" dirty="0"/>
              <a:t>Directive 2014/54 EU (facilitating measures)</a:t>
            </a:r>
          </a:p>
          <a:p>
            <a:pPr marL="857250" lvl="1" indent="-457200">
              <a:buFontTx/>
              <a:buChar char="-"/>
            </a:pPr>
            <a:r>
              <a:rPr lang="fr-BE" dirty="0"/>
              <a:t>Directive 2004/38 (Citizenship)</a:t>
            </a:r>
          </a:p>
          <a:p>
            <a:pPr marL="857250" lvl="1" indent="-457200">
              <a:buFontTx/>
              <a:buChar char="-"/>
            </a:pPr>
            <a:r>
              <a:rPr lang="fr-BE" dirty="0"/>
              <a:t>Directive 2009/52 (</a:t>
            </a:r>
            <a:r>
              <a:rPr lang="en-US" dirty="0"/>
              <a:t>measures against employers of illegally staying third-country nationals)</a:t>
            </a:r>
          </a:p>
          <a:p>
            <a:pPr marL="857250" lvl="1" indent="-457200">
              <a:buFontTx/>
              <a:buChar char="-"/>
            </a:pPr>
            <a:r>
              <a:rPr lang="fr-BE" dirty="0"/>
              <a:t>Directive 2009/50 (blue card for highly qualified employment)</a:t>
            </a:r>
          </a:p>
          <a:p>
            <a:pPr marL="857250" lvl="1" indent="-457200">
              <a:buFontTx/>
              <a:buChar char="-"/>
            </a:pPr>
            <a:r>
              <a:rPr lang="fr-BE" dirty="0"/>
              <a:t>Directive 96/71 (posting of workers)</a:t>
            </a:r>
          </a:p>
          <a:p>
            <a:pPr marL="857250" lvl="1" indent="-457200">
              <a:buFontTx/>
              <a:buChar char="-"/>
            </a:pPr>
            <a:r>
              <a:rPr lang="fr-BE" dirty="0"/>
              <a:t>Directive 2014/67 (enforcement)</a:t>
            </a:r>
          </a:p>
          <a:p>
            <a:pPr marL="857250" lvl="1" indent="-457200">
              <a:buFontTx/>
              <a:buChar char="-"/>
            </a:pPr>
            <a:r>
              <a:rPr lang="fr-BE" dirty="0"/>
              <a:t>Directive  2018/957 (recast posting of workers)</a:t>
            </a:r>
          </a:p>
          <a:p>
            <a:pPr marL="857250" lvl="1" indent="-457200">
              <a:buFontTx/>
              <a:buChar char="-"/>
            </a:pPr>
            <a:endParaRPr lang="fr-BE" dirty="0"/>
          </a:p>
          <a:p>
            <a:pPr marL="857250" lvl="1" indent="-457200">
              <a:buFontTx/>
              <a:buChar char="-"/>
            </a:pPr>
            <a:endParaRPr lang="fr-BE" dirty="0"/>
          </a:p>
          <a:p>
            <a:pPr marL="57150" indent="0">
              <a:buNone/>
            </a:pPr>
            <a:endParaRPr lang="fr-BE" dirty="0"/>
          </a:p>
          <a:p>
            <a:pPr marL="0" indent="0">
              <a:buNone/>
            </a:pPr>
            <a:endParaRPr lang="fr-BE" dirty="0"/>
          </a:p>
          <a:p>
            <a:pPr marL="0" indent="0">
              <a:buNone/>
            </a:pPr>
            <a:endParaRPr lang="fr-BE" dirty="0"/>
          </a:p>
          <a:p>
            <a:pPr lvl="1">
              <a:buFontTx/>
              <a:buChar char="-"/>
            </a:pPr>
            <a:endParaRPr lang="fr-BE" dirty="0"/>
          </a:p>
          <a:p>
            <a:pPr lvl="1">
              <a:buFontTx/>
              <a:buChar char="-"/>
            </a:pPr>
            <a:endParaRPr lang="en-GB" dirty="0"/>
          </a:p>
          <a:p>
            <a:pPr>
              <a:buFontTx/>
              <a:buChar char="-"/>
            </a:pPr>
            <a:endParaRPr lang="en-GB" dirty="0"/>
          </a:p>
          <a:p>
            <a:pPr>
              <a:buFontTx/>
              <a:buChar char="-"/>
            </a:pPr>
            <a:endParaRPr lang="en-GB" dirty="0"/>
          </a:p>
          <a:p>
            <a:pPr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8848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C10870-C2C2-4BE9-A430-EE2A6E712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Part I Implementation legislation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FC8F85D-76CD-4EE8-86A3-0829788CB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196751"/>
            <a:ext cx="8135937" cy="532787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BE" dirty="0"/>
              <a:t>Dutch legislation</a:t>
            </a:r>
          </a:p>
          <a:p>
            <a:pPr marL="0" indent="0">
              <a:buNone/>
            </a:pPr>
            <a:endParaRPr lang="fr-BE" dirty="0"/>
          </a:p>
          <a:p>
            <a:r>
              <a:rPr lang="fr-BE" dirty="0"/>
              <a:t>Scattered; not one source</a:t>
            </a:r>
          </a:p>
          <a:p>
            <a:endParaRPr lang="fr-BE" dirty="0"/>
          </a:p>
          <a:p>
            <a:r>
              <a:rPr lang="fr-BE" dirty="0"/>
              <a:t>Sometimes hardly any implementation is needed because the norms in the directive are already provided for. E.g. directive 2014/54</a:t>
            </a:r>
          </a:p>
          <a:p>
            <a:endParaRPr lang="fr-BE" dirty="0"/>
          </a:p>
          <a:p>
            <a:r>
              <a:rPr lang="fr-BE" dirty="0"/>
              <a:t>Most of the implementation legislation concerns the posting of workers. Relevant sources of Dutch law include:</a:t>
            </a:r>
          </a:p>
          <a:p>
            <a:pPr lvl="1"/>
            <a:r>
              <a:rPr lang="fr-BE" dirty="0"/>
              <a:t>Civil Code (BW)</a:t>
            </a:r>
          </a:p>
          <a:p>
            <a:pPr lvl="1"/>
            <a:r>
              <a:rPr lang="fr-BE" dirty="0">
                <a:solidFill>
                  <a:schemeClr val="accent1">
                    <a:lumMod val="90000"/>
                  </a:schemeClr>
                </a:solidFill>
              </a:rPr>
              <a:t>Act on working conditions of posted workers in the EU (WagaEU)</a:t>
            </a:r>
          </a:p>
          <a:p>
            <a:pPr lvl="1"/>
            <a:r>
              <a:rPr lang="fr-BE" dirty="0"/>
              <a:t>Art. 46 ABU CLA (temporary agency workers)</a:t>
            </a:r>
          </a:p>
          <a:p>
            <a:pPr lvl="1"/>
            <a:r>
              <a:rPr lang="fr-BE" dirty="0"/>
              <a:t>Act extension CLA (esp. Art. 2, par. 6)</a:t>
            </a:r>
          </a:p>
          <a:p>
            <a:pPr lvl="1"/>
            <a:r>
              <a:rPr lang="fr-BE" dirty="0"/>
              <a:t>Act allocation workers by intermediaries (Waadi)</a:t>
            </a:r>
          </a:p>
          <a:p>
            <a:pPr lvl="1"/>
            <a:r>
              <a:rPr lang="fr-BE" dirty="0"/>
              <a:t>Code on Civil procedural law (Rv)</a:t>
            </a:r>
          </a:p>
          <a:p>
            <a:pPr lvl="1"/>
            <a:r>
              <a:rPr lang="fr-BE" dirty="0"/>
              <a:t>Act on minimum wage</a:t>
            </a:r>
          </a:p>
          <a:p>
            <a:pPr lvl="1"/>
            <a:endParaRPr lang="fr-BE" dirty="0"/>
          </a:p>
          <a:p>
            <a:pPr marL="57150" indent="0">
              <a:buNone/>
            </a:pPr>
            <a:endParaRPr lang="fr-BE" dirty="0"/>
          </a:p>
          <a:p>
            <a:pPr marL="0" indent="0">
              <a:buNone/>
            </a:pPr>
            <a:endParaRPr lang="fr-BE" dirty="0"/>
          </a:p>
          <a:p>
            <a:pPr marL="0" indent="0">
              <a:buNone/>
            </a:pPr>
            <a:endParaRPr lang="fr-BE" dirty="0"/>
          </a:p>
          <a:p>
            <a:pPr lvl="1">
              <a:buFontTx/>
              <a:buChar char="-"/>
            </a:pPr>
            <a:endParaRPr lang="fr-BE" dirty="0"/>
          </a:p>
          <a:p>
            <a:pPr lvl="1">
              <a:buFontTx/>
              <a:buChar char="-"/>
            </a:pPr>
            <a:endParaRPr lang="en-GB" dirty="0"/>
          </a:p>
          <a:p>
            <a:pPr>
              <a:buFontTx/>
              <a:buChar char="-"/>
            </a:pPr>
            <a:endParaRPr lang="en-GB" dirty="0"/>
          </a:p>
          <a:p>
            <a:pPr>
              <a:buFontTx/>
              <a:buChar char="-"/>
            </a:pPr>
            <a:endParaRPr lang="en-GB" dirty="0"/>
          </a:p>
          <a:p>
            <a:pPr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9860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830A7D-392D-4896-8D09-9C54C9780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Part II Minimum legislation</a:t>
            </a:r>
            <a:br>
              <a:rPr lang="en-GB" dirty="0"/>
            </a:br>
            <a:r>
              <a:rPr lang="en-GB" dirty="0"/>
              <a:t>art. 8 and 9 Rome I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3A7E93-55DF-4807-BFFB-C4909A7A7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484784"/>
            <a:ext cx="8135937" cy="460851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/>
              <a:t>Context free movement of workers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Issue in (Dutch) legal doctrine: when free movement and when posting?</a:t>
            </a:r>
          </a:p>
          <a:p>
            <a:pPr marL="514350" indent="-514350">
              <a:buAutoNum type="arabicPeriod"/>
            </a:pPr>
            <a:r>
              <a:rPr lang="en-GB" dirty="0"/>
              <a:t>when duration of posting is vague </a:t>
            </a:r>
          </a:p>
          <a:p>
            <a:pPr marL="400050" lvl="1" indent="0">
              <a:buNone/>
            </a:pPr>
            <a:r>
              <a:rPr lang="en-GB" dirty="0"/>
              <a:t>(</a:t>
            </a:r>
            <a:r>
              <a:rPr lang="en-GB" b="1" dirty="0" err="1"/>
              <a:t>nb</a:t>
            </a:r>
            <a:r>
              <a:rPr lang="en-GB" b="1" dirty="0"/>
              <a:t> </a:t>
            </a:r>
            <a:r>
              <a:rPr lang="en-GB" dirty="0"/>
              <a:t>more clear in recast directive posting of workers – 12 months max)</a:t>
            </a:r>
          </a:p>
          <a:p>
            <a:pPr marL="514350" indent="-514350">
              <a:buAutoNum type="arabicPeriod"/>
            </a:pPr>
            <a:r>
              <a:rPr lang="en-GB" dirty="0"/>
              <a:t>when posting is hiring out of personnel – CJEU Case </a:t>
            </a:r>
            <a:r>
              <a:rPr lang="en-GB" i="1" dirty="0" err="1"/>
              <a:t>Vicoplus</a:t>
            </a:r>
            <a:r>
              <a:rPr lang="en-GB" i="1" dirty="0"/>
              <a:t> </a:t>
            </a:r>
          </a:p>
          <a:p>
            <a:pPr marL="0" indent="0">
              <a:buNone/>
            </a:pPr>
            <a:r>
              <a:rPr lang="en-GB" dirty="0"/>
              <a:t>Relevance distinction: applicable rules to determine which national legislation needs to be applied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i="1" dirty="0"/>
              <a:t>Other issues of debate: </a:t>
            </a:r>
            <a:r>
              <a:rPr lang="en-GB" dirty="0"/>
              <a:t>what is falls within the scope of art. 9 Rome I – the core rights of the posting of workers directive per definition? What else?</a:t>
            </a:r>
          </a:p>
          <a:p>
            <a:pPr marL="0" indent="0">
              <a:buNone/>
            </a:pP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578147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830A7D-392D-4896-8D09-9C54C9780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Part II Minimum legislation</a:t>
            </a:r>
            <a:br>
              <a:rPr lang="en-GB" dirty="0"/>
            </a:br>
            <a:r>
              <a:rPr lang="en-GB" dirty="0"/>
              <a:t>art. 8 and 9 Rome I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3A7E93-55DF-4807-BFFB-C4909A7A7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484784"/>
            <a:ext cx="8135937" cy="460851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/>
              <a:t>Context free movement of workers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In general when Dutch law applies complete equal treatment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In general when choice is made for another legal system, i.e. not the Netherlands:</a:t>
            </a:r>
          </a:p>
          <a:p>
            <a:pPr marL="514350" indent="-514350">
              <a:buAutoNum type="arabicPeriod"/>
            </a:pPr>
            <a:r>
              <a:rPr lang="en-GB" dirty="0"/>
              <a:t>All minimum norms</a:t>
            </a:r>
          </a:p>
          <a:p>
            <a:pPr marL="400050" lvl="1" indent="0">
              <a:buNone/>
            </a:pPr>
            <a:r>
              <a:rPr lang="en-GB" dirty="0"/>
              <a:t>esp. act on minimum wage; minimum annual leave allowance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Act on working conditions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Non-discrimination legislation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CLAs with extension</a:t>
            </a:r>
          </a:p>
          <a:p>
            <a:pPr marL="514350" indent="-514350">
              <a:buAutoNum type="arabicPeriod"/>
            </a:pPr>
            <a:endParaRPr lang="en-GB" dirty="0"/>
          </a:p>
          <a:p>
            <a:pPr marL="514350" indent="-514350"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1391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830A7D-392D-4896-8D09-9C54C9780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Part II Minimum legislation</a:t>
            </a:r>
            <a:br>
              <a:rPr lang="en-GB" dirty="0"/>
            </a:br>
            <a:r>
              <a:rPr lang="en-GB" dirty="0"/>
              <a:t>recast posting of workers directive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3A7E93-55DF-4807-BFFB-C4909A7A7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484784"/>
            <a:ext cx="8135937" cy="4896544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The Netherlands played in active role in the recast of the directive and voted in favour of it</a:t>
            </a:r>
          </a:p>
          <a:p>
            <a:endParaRPr lang="en-GB" dirty="0"/>
          </a:p>
          <a:p>
            <a:r>
              <a:rPr lang="en-GB" dirty="0"/>
              <a:t>Improves on distinction free movement and posting by duration (12 months)</a:t>
            </a:r>
          </a:p>
          <a:p>
            <a:endParaRPr lang="en-GB" dirty="0"/>
          </a:p>
          <a:p>
            <a:r>
              <a:rPr lang="en-GB" dirty="0"/>
              <a:t>Changes required in several laws: </a:t>
            </a:r>
            <a:r>
              <a:rPr lang="en-GB" dirty="0" err="1"/>
              <a:t>WagaEU</a:t>
            </a:r>
            <a:r>
              <a:rPr lang="en-GB" dirty="0"/>
              <a:t>; minimum wage and minimum annual leave allowance; Act extension CLAs; </a:t>
            </a:r>
            <a:r>
              <a:rPr lang="en-GB" dirty="0" err="1"/>
              <a:t>Waadi</a:t>
            </a:r>
            <a:r>
              <a:rPr lang="en-GB" dirty="0"/>
              <a:t>; and </a:t>
            </a:r>
            <a:r>
              <a:rPr lang="en-GB" dirty="0" err="1"/>
              <a:t>Rv</a:t>
            </a:r>
            <a:endParaRPr lang="en-GB" dirty="0"/>
          </a:p>
          <a:p>
            <a:endParaRPr lang="en-GB" dirty="0"/>
          </a:p>
          <a:p>
            <a:r>
              <a:rPr lang="en-GB" dirty="0"/>
              <a:t>Discussion/expectation Dutch government</a:t>
            </a:r>
          </a:p>
          <a:p>
            <a:pPr lvl="1"/>
            <a:r>
              <a:rPr lang="en-GB" dirty="0"/>
              <a:t>Netherlands is recipient country rather than sending country;</a:t>
            </a:r>
          </a:p>
          <a:p>
            <a:pPr lvl="1"/>
            <a:r>
              <a:rPr lang="en-GB" dirty="0"/>
              <a:t>Social protection of posted workers will improve since they will more often (sooner) be entitled to more (often better) working circumstances and conditions</a:t>
            </a:r>
          </a:p>
          <a:p>
            <a:pPr lvl="1"/>
            <a:r>
              <a:rPr lang="en-GB" dirty="0"/>
              <a:t>Recipients of posted workers that re-post the workers have to report this</a:t>
            </a:r>
          </a:p>
          <a:p>
            <a:pPr lvl="1"/>
            <a:r>
              <a:rPr lang="en-GB" dirty="0"/>
              <a:t>Little impact for the Dutch government </a:t>
            </a:r>
            <a:r>
              <a:rPr lang="en-GB" dirty="0">
                <a:solidFill>
                  <a:schemeClr val="accent1">
                    <a:lumMod val="90000"/>
                  </a:schemeClr>
                </a:solidFill>
              </a:rPr>
              <a:t>and for the environment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6412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4ED3C6-67FF-49B4-AC13-6F57A69E9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Part III Topical issues</a:t>
            </a:r>
            <a:br>
              <a:rPr lang="en-GB" dirty="0"/>
            </a:br>
            <a:r>
              <a:rPr lang="en-GB" dirty="0"/>
              <a:t>1. transnational road transport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DD770DB-98B8-42D6-A155-9B641A5A08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412776"/>
            <a:ext cx="8135937" cy="5040560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The Netherlands is a transport country – Rotterdam harbour / Schiphol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i="1" dirty="0"/>
              <a:t>Issues:</a:t>
            </a:r>
          </a:p>
          <a:p>
            <a:r>
              <a:rPr lang="en-GB" dirty="0"/>
              <a:t>Many bogus</a:t>
            </a:r>
            <a:r>
              <a:rPr lang="nl-NL" dirty="0"/>
              <a:t>-</a:t>
            </a:r>
            <a:r>
              <a:rPr lang="en-GB" dirty="0"/>
              <a:t>constructions to disguise direct employment relationships as posted workers (hiring out)</a:t>
            </a:r>
          </a:p>
          <a:p>
            <a:r>
              <a:rPr lang="en-GB" dirty="0"/>
              <a:t>Difficult to identify ‘habitual working country’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i="1" dirty="0"/>
              <a:t>Cases</a:t>
            </a:r>
          </a:p>
          <a:p>
            <a:r>
              <a:rPr lang="en-GB" dirty="0"/>
              <a:t>Dutch courts </a:t>
            </a:r>
            <a:r>
              <a:rPr lang="en-GB" i="1" dirty="0"/>
              <a:t>Hungarian truck drivers</a:t>
            </a:r>
          </a:p>
          <a:p>
            <a:r>
              <a:rPr lang="en-GB" dirty="0"/>
              <a:t>Dutch courts </a:t>
            </a:r>
            <a:r>
              <a:rPr lang="en-GB" i="1" dirty="0"/>
              <a:t>FNV / De </a:t>
            </a:r>
            <a:r>
              <a:rPr lang="en-GB" i="1" dirty="0" err="1"/>
              <a:t>Mooij</a:t>
            </a:r>
            <a:r>
              <a:rPr lang="en-GB" i="1" dirty="0"/>
              <a:t> (Poland)</a:t>
            </a:r>
            <a:endParaRPr lang="en-GB" dirty="0"/>
          </a:p>
          <a:p>
            <a:r>
              <a:rPr lang="en-GB" dirty="0"/>
              <a:t>CJEU</a:t>
            </a:r>
            <a:r>
              <a:rPr lang="en-GB" i="1" dirty="0"/>
              <a:t> </a:t>
            </a:r>
            <a:r>
              <a:rPr lang="en-GB" i="1" dirty="0" err="1"/>
              <a:t>Vaditrans</a:t>
            </a:r>
            <a:endParaRPr lang="en-GB" i="1" dirty="0"/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i="1" dirty="0"/>
              <a:t>Problem – </a:t>
            </a:r>
            <a:r>
              <a:rPr lang="en-GB" dirty="0"/>
              <a:t>recast directive excludes transport; mobility package seems to going to rely on Rome I rather than a core of rights.</a:t>
            </a:r>
            <a:endParaRPr lang="en-GB" i="1" dirty="0"/>
          </a:p>
          <a:p>
            <a:endParaRPr lang="en-GB" b="1" i="1" dirty="0"/>
          </a:p>
          <a:p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2782274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4ED3C6-67FF-49B4-AC13-6F57A69E9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Part III Topical issues</a:t>
            </a:r>
            <a:br>
              <a:rPr lang="en-GB" dirty="0"/>
            </a:br>
            <a:r>
              <a:rPr lang="en-GB" dirty="0"/>
              <a:t>2. Construction sector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DD770DB-98B8-42D6-A155-9B641A5A08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556792"/>
            <a:ext cx="8135937" cy="460851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/>
              <a:t>The Netherlands is recipient country of many construction workers from esp. Poland </a:t>
            </a:r>
          </a:p>
          <a:p>
            <a:pPr marL="400050" lvl="1" indent="0">
              <a:buNone/>
            </a:pPr>
            <a:r>
              <a:rPr lang="en-GB" b="1" dirty="0"/>
              <a:t>NB</a:t>
            </a:r>
            <a:r>
              <a:rPr lang="en-GB" dirty="0"/>
              <a:t> the UK’s Polish plumber situation also applies to the Netherlands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i="1" dirty="0"/>
              <a:t>Problems</a:t>
            </a:r>
          </a:p>
          <a:p>
            <a:pPr>
              <a:buFontTx/>
              <a:buChar char="-"/>
            </a:pPr>
            <a:r>
              <a:rPr lang="en-GB" dirty="0"/>
              <a:t>When self employed exploited as they don’t know what regular Dutch prices are (often in sub-contracting constructions) </a:t>
            </a:r>
          </a:p>
          <a:p>
            <a:pPr>
              <a:buFontTx/>
              <a:buChar char="-"/>
            </a:pPr>
            <a:r>
              <a:rPr lang="en-GB" dirty="0"/>
              <a:t>Hyper mobile workers – </a:t>
            </a:r>
            <a:r>
              <a:rPr lang="en-GB" i="1" dirty="0"/>
              <a:t>Case </a:t>
            </a:r>
            <a:r>
              <a:rPr lang="en-GB" dirty="0"/>
              <a:t>of Eemshaven</a:t>
            </a:r>
          </a:p>
          <a:p>
            <a:pPr>
              <a:buFontTx/>
              <a:buChar char="-"/>
            </a:pPr>
            <a:r>
              <a:rPr lang="en-GB" dirty="0"/>
              <a:t>? How to organise these workers?</a:t>
            </a:r>
          </a:p>
          <a:p>
            <a:pPr>
              <a:buFontTx/>
              <a:buChar char="-"/>
            </a:pPr>
            <a:endParaRPr lang="en-GB" dirty="0"/>
          </a:p>
          <a:p>
            <a:pPr marL="0" indent="0">
              <a:buNone/>
            </a:pPr>
            <a:r>
              <a:rPr lang="en-GB" dirty="0"/>
              <a:t>It seems that the recast directive will do nothing to solve the latter situation. Rome I seems also not helpful; issue of enforcement – role labour inspectorate / ELA?</a:t>
            </a:r>
          </a:p>
        </p:txBody>
      </p:sp>
    </p:spTree>
    <p:extLst>
      <p:ext uri="{BB962C8B-B14F-4D97-AF65-F5344CB8AC3E}">
        <p14:creationId xmlns:p14="http://schemas.microsoft.com/office/powerpoint/2010/main" val="4181323863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esjabloon_en">
  <a:themeElements>
    <a:clrScheme name="presentatiesjabloon_e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DBEFF1"/>
      </a:accent2>
      <a:accent3>
        <a:srgbClr val="FFFFFF"/>
      </a:accent3>
      <a:accent4>
        <a:srgbClr val="000000"/>
      </a:accent4>
      <a:accent5>
        <a:srgbClr val="DAEDEF"/>
      </a:accent5>
      <a:accent6>
        <a:srgbClr val="C6D9DA"/>
      </a:accent6>
      <a:hlink>
        <a:srgbClr val="DBEFF1"/>
      </a:hlink>
      <a:folHlink>
        <a:srgbClr val="DBEFF1"/>
      </a:folHlink>
    </a:clrScheme>
    <a:fontScheme name="presentatiesjabloon_en">
      <a:majorFont>
        <a:latin typeface="Minion"/>
        <a:ea typeface=""/>
        <a:cs typeface=""/>
      </a:majorFont>
      <a:minorFont>
        <a:latin typeface="Minio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Minion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Minion" pitchFamily="2" charset="0"/>
          </a:defRPr>
        </a:defPPr>
      </a:lstStyle>
    </a:lnDef>
  </a:objectDefaults>
  <a:extraClrSchemeLst>
    <a:extraClrScheme>
      <a:clrScheme name="presentatiesjabloon_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sjabloon_e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sjabloon_e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sjabloon_e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sjabloon_e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sjabloon_e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sjabloon_e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sjabloon_e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sjabloon_e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sjabloon_e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sjabloon_e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sjabloon_e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sjabloon_e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DBEFF1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C6D9DA"/>
        </a:accent6>
        <a:hlink>
          <a:srgbClr val="DBEFF1"/>
        </a:hlink>
        <a:folHlink>
          <a:srgbClr val="DBEFF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presentatiesjabloon_en</Template>
  <TotalTime>0</TotalTime>
  <Words>769</Words>
  <Application>Microsoft Office PowerPoint</Application>
  <PresentationFormat>On-screen Show (4:3)</PresentationFormat>
  <Paragraphs>126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Minion</vt:lpstr>
      <vt:lpstr>Arial</vt:lpstr>
      <vt:lpstr>Calibri</vt:lpstr>
      <vt:lpstr>presentatiesjabloon_en</vt:lpstr>
      <vt:lpstr>Cross border labour law in the Netherlands</vt:lpstr>
      <vt:lpstr>Cross border labour law in the Netherlands</vt:lpstr>
      <vt:lpstr>Part I Implementation legislation</vt:lpstr>
      <vt:lpstr>Part I Implementation legislation</vt:lpstr>
      <vt:lpstr>Part II Minimum legislation art. 8 and 9 Rome I </vt:lpstr>
      <vt:lpstr>Part II Minimum legislation art. 8 and 9 Rome I </vt:lpstr>
      <vt:lpstr>Part II Minimum legislation recast posting of workers directive </vt:lpstr>
      <vt:lpstr>Part III Topical issues 1. transnational road transport</vt:lpstr>
      <vt:lpstr>Part III Topical issues 2. Construction sector</vt:lpstr>
      <vt:lpstr>Part III Topical issues 3. Agricultural sector and meat industry</vt:lpstr>
    </vt:vector>
  </TitlesOfParts>
  <Company>Universiteit Leiden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a title</dc:title>
  <dc:creator>haarbpter</dc:creator>
  <cp:lastModifiedBy>Claproth, M.E.</cp:lastModifiedBy>
  <cp:revision>127</cp:revision>
  <dcterms:created xsi:type="dcterms:W3CDTF">2012-09-13T04:14:29Z</dcterms:created>
  <dcterms:modified xsi:type="dcterms:W3CDTF">2019-09-25T14:54:35Z</dcterms:modified>
</cp:coreProperties>
</file>