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06" r:id="rId2"/>
    <p:sldId id="319" r:id="rId3"/>
    <p:sldId id="320" r:id="rId4"/>
    <p:sldId id="328" r:id="rId5"/>
    <p:sldId id="348" r:id="rId6"/>
    <p:sldId id="350" r:id="rId7"/>
    <p:sldId id="332" r:id="rId8"/>
    <p:sldId id="343" r:id="rId9"/>
    <p:sldId id="311" r:id="rId10"/>
    <p:sldId id="333" r:id="rId11"/>
    <p:sldId id="335" r:id="rId12"/>
    <p:sldId id="353" r:id="rId13"/>
    <p:sldId id="352" r:id="rId14"/>
    <p:sldId id="282" r:id="rId15"/>
    <p:sldId id="318" r:id="rId16"/>
    <p:sldId id="337" r:id="rId17"/>
    <p:sldId id="280" r:id="rId18"/>
    <p:sldId id="279" r:id="rId19"/>
    <p:sldId id="278" r:id="rId20"/>
    <p:sldId id="287" r:id="rId21"/>
    <p:sldId id="275" r:id="rId22"/>
    <p:sldId id="265" r:id="rId23"/>
    <p:sldId id="338" r:id="rId24"/>
    <p:sldId id="342" r:id="rId25"/>
    <p:sldId id="276" r:id="rId26"/>
    <p:sldId id="315" r:id="rId27"/>
    <p:sldId id="327" r:id="rId28"/>
    <p:sldId id="346" r:id="rId29"/>
    <p:sldId id="355" r:id="rId30"/>
    <p:sldId id="269" r:id="rId3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374"/>
    <p:restoredTop sz="95884"/>
  </p:normalViewPr>
  <p:slideViewPr>
    <p:cSldViewPr snapToGrid="0" snapToObjects="1">
      <p:cViewPr varScale="1">
        <p:scale>
          <a:sx n="68" d="100"/>
          <a:sy n="68" d="100"/>
        </p:scale>
        <p:origin x="224" y="1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D5EF7-28D5-9543-92BD-74C0961F1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2C3EA9C-AD13-5E4A-B57A-EB2BC80C8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2985E5-D1B4-B94E-B76A-EAF602107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992B662-48EC-5248-9136-228C62EB4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3FC482-E335-6A4C-BD90-DAF214F58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3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975765-EA50-DC42-8177-C3C3E85E4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D62AE33-2CDE-C647-B291-6CB7E07B5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23131-DE16-3B4E-8292-6B09829AD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F36B8B-4EA5-4042-83E3-9A171C192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06C56D-E4FD-AB4A-9A1D-05FB3FE0D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580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A9F4354-5111-6647-BA26-79BBB92E02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109BB00-F570-054B-A689-14814F451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C5F80B-6D28-0647-8307-55E72B1EC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3358C3-6373-E64C-B854-9DDFC8CE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8D6C6D-5122-B14A-A413-1792D2760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628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ks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>
            <a:lvl1pPr>
              <a:defRPr>
                <a:latin typeface="Minion Pro" panose="02040503050306020203" pitchFamily="18" charset="0"/>
              </a:defRPr>
            </a:lvl1pPr>
            <a:lvl2pPr>
              <a:defRPr>
                <a:latin typeface="Minion Pro" panose="02040503050306020203" pitchFamily="18" charset="0"/>
              </a:defRPr>
            </a:lvl2pPr>
            <a:lvl3pPr>
              <a:defRPr>
                <a:latin typeface="Minion Pro" panose="02040503050306020203" pitchFamily="18" charset="0"/>
              </a:defRPr>
            </a:lvl3pPr>
            <a:lvl4pPr>
              <a:defRPr>
                <a:latin typeface="Minion Pro" panose="02040503050306020203" pitchFamily="18" charset="0"/>
              </a:defRPr>
            </a:lvl4pPr>
            <a:lvl5pPr>
              <a:defRPr>
                <a:latin typeface="Minion Pro" panose="02040503050306020203" pitchFamily="18" charset="0"/>
              </a:defRPr>
            </a:lvl5pPr>
            <a:lvl6pPr>
              <a:defRPr>
                <a:latin typeface="Minion Pro" panose="02040503050306020203" pitchFamily="18" charset="0"/>
              </a:defRPr>
            </a:lvl6pPr>
            <a:lvl7pPr>
              <a:defRPr>
                <a:latin typeface="Minion Pro" panose="02040503050306020203" pitchFamily="18" charset="0"/>
              </a:defRPr>
            </a:lvl7pPr>
            <a:lvl8pPr>
              <a:defRPr>
                <a:latin typeface="Minion Pro" panose="02040503050306020203" pitchFamily="18" charset="0"/>
              </a:defRPr>
            </a:lvl8pPr>
            <a:lvl9pPr>
              <a:defRPr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54446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kst &amp; Beeld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452" y="1252836"/>
            <a:ext cx="3532433" cy="4795836"/>
          </a:xfrm>
        </p:spPr>
        <p:txBody>
          <a:bodyPr vert="horz"/>
          <a:lstStyle>
            <a:lvl1pPr>
              <a:defRPr>
                <a:latin typeface="Minion Pro" panose="02040503050306020203" pitchFamily="18" charset="0"/>
              </a:defRPr>
            </a:lvl1pPr>
            <a:lvl2pPr>
              <a:defRPr>
                <a:latin typeface="Minion Pro" panose="02040503050306020203" pitchFamily="18" charset="0"/>
              </a:defRPr>
            </a:lvl2pPr>
            <a:lvl3pPr>
              <a:defRPr>
                <a:latin typeface="Minion Pro" panose="02040503050306020203" pitchFamily="18" charset="0"/>
              </a:defRPr>
            </a:lvl3pPr>
            <a:lvl4pPr>
              <a:defRPr>
                <a:latin typeface="Minion Pro" panose="02040503050306020203" pitchFamily="18" charset="0"/>
              </a:defRPr>
            </a:lvl4pPr>
            <a:lvl5pPr>
              <a:defRPr>
                <a:latin typeface="Minion Pro" panose="02040503050306020203" pitchFamily="18" charset="0"/>
              </a:defRPr>
            </a:lvl5pPr>
            <a:lvl6pPr>
              <a:defRPr>
                <a:latin typeface="Minion Pro" panose="02040503050306020203" pitchFamily="18" charset="0"/>
              </a:defRPr>
            </a:lvl6pPr>
            <a:lvl7pPr>
              <a:defRPr>
                <a:latin typeface="Minion Pro" panose="02040503050306020203" pitchFamily="18" charset="0"/>
              </a:defRPr>
            </a:lvl7pPr>
            <a:lvl8pPr>
              <a:defRPr>
                <a:latin typeface="Minion Pro" panose="02040503050306020203" pitchFamily="18" charset="0"/>
              </a:defRPr>
            </a:lvl8pPr>
            <a:lvl9pPr>
              <a:defRPr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-2" y="-1"/>
            <a:ext cx="1219200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39111" y="1252539"/>
            <a:ext cx="7648288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344146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eld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-2" y="-1"/>
            <a:ext cx="1219200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453" y="1252539"/>
            <a:ext cx="11382947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31298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houdsopg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452" y="1252836"/>
            <a:ext cx="6843076" cy="4795836"/>
          </a:xfrm>
          <a:noFill/>
        </p:spPr>
        <p:txBody>
          <a:bodyPr vert="horz" wrap="none" lIns="0" tIns="0" rIns="0" bIns="0"/>
          <a:lstStyle>
            <a:lvl1pPr marL="361769" indent="-361769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399">
                <a:solidFill>
                  <a:schemeClr val="bg2"/>
                </a:solidFill>
                <a:latin typeface="Minion Pro" panose="02040503050306020203" pitchFamily="18" charset="0"/>
              </a:defRPr>
            </a:lvl1pPr>
            <a:lvl2pPr marL="542654" indent="-18088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2pPr>
            <a:lvl3pPr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3pPr>
            <a:lvl4pPr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4pPr>
            <a:lvl5pPr>
              <a:defRPr>
                <a:solidFill>
                  <a:schemeClr val="accent1"/>
                </a:solidFill>
                <a:latin typeface="Minion Pro" panose="02040503050306020203" pitchFamily="18" charset="0"/>
              </a:defRPr>
            </a:lvl5pPr>
            <a:lvl6pPr marL="361769" indent="-361769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399">
                <a:solidFill>
                  <a:schemeClr val="bg2"/>
                </a:solidFill>
                <a:latin typeface="Minion Pro" panose="02040503050306020203" pitchFamily="18" charset="0"/>
              </a:defRPr>
            </a:lvl6pPr>
            <a:lvl7pPr marL="542654" indent="-18088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7pPr>
            <a:lvl8pPr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8pPr>
            <a:lvl9pPr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/>
              <a:t>Opsomming</a:t>
            </a:r>
          </a:p>
          <a:p>
            <a:pPr lvl="1"/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wit</a:t>
            </a:r>
          </a:p>
          <a:p>
            <a:pPr lvl="4"/>
            <a:r>
              <a:rPr lang="nl-NL" dirty="0"/>
              <a:t>Kopje geel</a:t>
            </a:r>
          </a:p>
          <a:p>
            <a:pPr lvl="5"/>
            <a:r>
              <a:rPr lang="nl-NL" dirty="0"/>
              <a:t>Opsomming</a:t>
            </a:r>
          </a:p>
          <a:p>
            <a:pPr lvl="6"/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wit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49754" y="1252539"/>
            <a:ext cx="433764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grpSp>
        <p:nvGrpSpPr>
          <p:cNvPr id="8" name="Grid" hidden="1"/>
          <p:cNvGrpSpPr/>
          <p:nvPr/>
        </p:nvGrpSpPr>
        <p:grpSpPr>
          <a:xfrm>
            <a:off x="0" y="0"/>
            <a:ext cx="1219200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5" name="Afbeelding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171336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17409-C60A-1F42-BEBE-90927E80A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2FC30E-EC1F-CD48-8315-0E1F3A8AB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DAD858-5BD7-D346-BF33-F3FCAB60F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09F063-76D3-4847-9AAE-A0EC20D1B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A3B202-0DC4-A04F-94C4-0561002D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85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7494B9-EAB2-9B4F-A076-D4735D5E0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BDCD6DD-15B7-6445-B276-DA588A33B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A317F62-33FF-194E-8ACE-F71D0E193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23A712-52CB-0C45-80CA-E1959D3DE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82BCAF-9CAA-2C45-A7AE-90D27DBEA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954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39016-F435-BB46-8C72-F68808254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667B3F-E041-0245-A2D8-0BD763EE1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176AD7-2368-A74D-93F5-8485EAA68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CE524D-3649-E74F-8477-33EB8AC6E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12DDE67-8951-204C-8C6E-3878788A4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D33A149-FB68-3742-BAB7-6468D2A64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952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ACEEC9-8B66-5041-9D70-3468DC98D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91A4B1-D6EC-1045-9844-F519ED0D4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DBAEBF-A0C6-7543-AD20-870F2A8FAB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7AB878E-5F64-C94E-9B89-FF8957AA74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5CA742C-4657-D14A-8B4D-B2F77A7C84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211981C-0AD8-D842-AD35-2C780A445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A080C2A-B09D-3A46-A0CF-84BFE5D80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E7CFC74-6F69-FC49-9F99-751F5D8B7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8136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2E9C0-7293-1E41-A87E-F50F43F74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64800A0-2B81-8E4D-97C6-B80650BAD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0B66B05-B1B2-D742-A23D-0AB8D8A28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5C70247-E114-5848-A1A9-ED4A704BA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692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6A053EA-8ED8-7F44-BD66-C285275D7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F61DFEE-7893-D943-BA4C-8076E64E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F710680-F065-CF4B-A544-F24C7405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016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4CDE1D-D32A-C245-A734-6DB6672F5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F258B3-2ABB-2347-B2F4-181CADC8C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D8E21C1-6EBE-5342-8787-1833093E9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5766356-A132-C044-B634-5EEA0CA36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A09DB8E-9C3E-7B45-AAAF-9E81B4622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9BEB98-F781-9D4B-867D-B6F763F52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359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1CD862-0588-424E-88C1-5558AF1B0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0C912D7-162F-8449-95B4-B5CD9D56B1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82569A6-B562-FC4A-9425-4A237DE2B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2EEEFAE-9BC2-0044-A1F3-9D204CF1C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3620034-50E6-1147-A28E-24A1074CB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6EB2EE4-59D1-C04E-B265-6F5CFA919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966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A71392B-D073-C548-9BF0-DBB2B7C7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486DD3B-7858-C449-8AC3-6368CD7F6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0488B7-C749-CA4C-A3A4-6C1919F9ED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A5148-AD05-FB45-B9B1-6EB06F9337FF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B67AC7-5D31-3A44-B951-8F5DA3F86B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6DB71C-9744-9C4D-8DC5-24562739D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F5FC9-D7D6-C24F-8112-9D659545F3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2541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0AB287-8254-43EC-A8AE-DA9A7A41E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1" y="193720"/>
            <a:ext cx="11383095" cy="432048"/>
          </a:xfrm>
        </p:spPr>
        <p:txBody>
          <a:bodyPr>
            <a:normAutofit fontScale="90000"/>
          </a:bodyPr>
          <a:lstStyle/>
          <a:p>
            <a:r>
              <a:rPr lang="nl-NL" dirty="0"/>
              <a:t>Snelheid en diepte ongekend…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DE03263-CF4A-4814-A13A-4F0E5EAFB4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611D7F6-C7E3-443F-9442-AE2778E09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342" y="802471"/>
            <a:ext cx="8627156" cy="564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63523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CE5BF744-C582-4B4D-93F9-AD17175C7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verticale tekst 6">
            <a:extLst>
              <a:ext uri="{FF2B5EF4-FFF2-40B4-BE49-F238E27FC236}">
                <a16:creationId xmlns:a16="http://schemas.microsoft.com/office/drawing/2014/main" id="{D8730426-DD3D-4FBA-9020-1D1F832815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86A3FBA-9981-44C5-B675-5DF0BDF8A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1" y="-96578"/>
            <a:ext cx="9215120" cy="654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32683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8CAA2B-295F-4545-85EB-0ECC3FCC9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05" y="147489"/>
            <a:ext cx="11383095" cy="432048"/>
          </a:xfrm>
        </p:spPr>
        <p:txBody>
          <a:bodyPr>
            <a:normAutofit fontScale="90000"/>
          </a:bodyPr>
          <a:lstStyle/>
          <a:p>
            <a:r>
              <a:rPr lang="nl-NL" dirty="0"/>
              <a:t>Doel: </a:t>
            </a:r>
            <a:r>
              <a:rPr lang="nl-NL" u="sng" dirty="0"/>
              <a:t>cash</a:t>
            </a:r>
            <a:r>
              <a:rPr lang="nl-NL" dirty="0"/>
              <a:t> om de geld-kringloop-’pauze’ te overleven</a:t>
            </a:r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6355C0A0-09CF-4209-AA9B-6C5CBA41F4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0B595A29-DB03-4C72-8017-1E1E9B45D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6" y="1221656"/>
            <a:ext cx="11883200" cy="478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826265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E2F33E54-977A-45CD-963D-F457412177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272" y="68263"/>
            <a:ext cx="7281455" cy="6316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1857601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BA359E8-E239-41ED-B08F-D4871A434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2" y="404664"/>
            <a:ext cx="11383095" cy="43204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DA978C79-F7EE-45AA-AD7C-5ACF344EC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6" y="927716"/>
            <a:ext cx="9048746" cy="47958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9057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E720B0-489F-4D48-80DD-79AC6778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96" y="234270"/>
            <a:ext cx="11383095" cy="432048"/>
          </a:xfrm>
        </p:spPr>
        <p:txBody>
          <a:bodyPr>
            <a:normAutofit fontScale="90000"/>
          </a:bodyPr>
          <a:lstStyle/>
          <a:p>
            <a:r>
              <a:rPr lang="nl-NL" dirty="0"/>
              <a:t>Grootste begrotingstekort Nederland sinds 1814…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22C0B7C-EFA5-468F-968D-DA0C39B4E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837EBF1-A85A-4DDD-A971-9AD12026D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850" y="950082"/>
            <a:ext cx="10063070" cy="5420238"/>
          </a:xfrm>
          <a:prstGeom prst="rect">
            <a:avLst/>
          </a:prstGeom>
        </p:spPr>
      </p:pic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CD995A70-7032-4DE0-A5EC-52E72FAE93F5}"/>
              </a:ext>
            </a:extLst>
          </p:cNvPr>
          <p:cNvCxnSpPr>
            <a:cxnSpLocks/>
          </p:cNvCxnSpPr>
          <p:nvPr/>
        </p:nvCxnSpPr>
        <p:spPr>
          <a:xfrm flipH="1">
            <a:off x="11148920" y="3281680"/>
            <a:ext cx="638627" cy="2323484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6499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60463-F4A1-4638-93D7-95DAE98DE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Ook in de VS gaan alle remmen los…</a:t>
            </a:r>
          </a:p>
        </p:txBody>
      </p:sp>
      <p:sp>
        <p:nvSpPr>
          <p:cNvPr id="5" name="Tijdelijke aanduiding voor verticale tekst 4">
            <a:extLst>
              <a:ext uri="{FF2B5EF4-FFF2-40B4-BE49-F238E27FC236}">
                <a16:creationId xmlns:a16="http://schemas.microsoft.com/office/drawing/2014/main" id="{E75297CE-F80E-4DF4-AE24-5855535E2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45D8732-E0A4-4204-B680-6FBBC5EF2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" y="1309687"/>
            <a:ext cx="11420475" cy="4238625"/>
          </a:xfrm>
          <a:prstGeom prst="rect">
            <a:avLst/>
          </a:prstGeom>
        </p:spPr>
      </p:pic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5D93A975-A565-4153-9BDD-416D7CAA3F6E}"/>
              </a:ext>
            </a:extLst>
          </p:cNvPr>
          <p:cNvCxnSpPr>
            <a:cxnSpLocks/>
          </p:cNvCxnSpPr>
          <p:nvPr/>
        </p:nvCxnSpPr>
        <p:spPr>
          <a:xfrm>
            <a:off x="10922000" y="2921253"/>
            <a:ext cx="0" cy="15897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1566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B5BDA0-DE0C-487B-83DE-E65CF7E24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2" y="1804839"/>
            <a:ext cx="11383095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nl-NL" sz="4000" dirty="0"/>
              <a:t>4. Hoe reageren centrale banken?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532B2D7-59D7-4F6C-8A57-D446BECBDD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04452" y="1804839"/>
            <a:ext cx="11383094" cy="4795836"/>
          </a:xfrm>
        </p:spPr>
        <p:txBody>
          <a:bodyPr>
            <a:normAutofit/>
          </a:bodyPr>
          <a:lstStyle/>
          <a:p>
            <a:pPr algn="ctr"/>
            <a:endParaRPr lang="nl-NL" sz="3600" dirty="0"/>
          </a:p>
          <a:p>
            <a:pPr algn="ctr"/>
            <a:endParaRPr lang="nl-NL" sz="3600" dirty="0"/>
          </a:p>
          <a:p>
            <a:pPr marL="0" indent="0" algn="ctr">
              <a:buNone/>
            </a:pPr>
            <a:r>
              <a:rPr lang="nl-NL" sz="3600" dirty="0"/>
              <a:t>Rente</a:t>
            </a:r>
          </a:p>
          <a:p>
            <a:pPr marL="0" indent="0" algn="ctr">
              <a:buNone/>
            </a:pPr>
            <a:endParaRPr lang="nl-NL" sz="3600" dirty="0"/>
          </a:p>
          <a:p>
            <a:pPr marL="0" indent="0" algn="ctr">
              <a:buNone/>
            </a:pPr>
            <a:r>
              <a:rPr lang="nl-NL" sz="3600" dirty="0"/>
              <a:t>Geldhoeveelheid</a:t>
            </a:r>
          </a:p>
        </p:txBody>
      </p:sp>
    </p:spTree>
    <p:extLst>
      <p:ext uri="{BB962C8B-B14F-4D97-AF65-F5344CB8AC3E}">
        <p14:creationId xmlns:p14="http://schemas.microsoft.com/office/powerpoint/2010/main" val="32562430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1A5F01-63E5-4BB6-AD61-F626D50B2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32" y="242104"/>
            <a:ext cx="11383095" cy="432048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BEC59D4-A3D7-4AC4-B3DE-ADB8340456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BAFF5D3-FDBE-4494-9092-A0F9BAEC8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" y="189865"/>
            <a:ext cx="9753600" cy="61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483342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6028E8-2D03-45FB-86B5-AC8F2ADAB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ECB koopt in recordtijd </a:t>
            </a:r>
            <a:r>
              <a:rPr lang="nl-NL"/>
              <a:t>veel leningen </a:t>
            </a:r>
            <a:r>
              <a:rPr lang="nl-NL" dirty="0"/>
              <a:t>op (PEPP!)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9A8C222-6E65-4513-87A8-8CD63B8D9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86517A4-C738-457D-913B-02BE50B0F4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611" y="1252836"/>
            <a:ext cx="8352789" cy="4978090"/>
          </a:xfrm>
          <a:prstGeom prst="rect">
            <a:avLst/>
          </a:prstGeom>
        </p:spPr>
      </p:pic>
      <p:sp>
        <p:nvSpPr>
          <p:cNvPr id="5" name="Ovaal 4">
            <a:extLst>
              <a:ext uri="{FF2B5EF4-FFF2-40B4-BE49-F238E27FC236}">
                <a16:creationId xmlns:a16="http://schemas.microsoft.com/office/drawing/2014/main" id="{960DDD6E-C925-41C1-9ACD-33AC4B9263B7}"/>
              </a:ext>
            </a:extLst>
          </p:cNvPr>
          <p:cNvSpPr/>
          <p:nvPr/>
        </p:nvSpPr>
        <p:spPr>
          <a:xfrm>
            <a:off x="8260342" y="1209576"/>
            <a:ext cx="964938" cy="1188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133039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8395C2-1E3C-495A-BA55-0CB79A57E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Ook om rentestijging zwakke eurolanden te beperken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244667C-51CD-4388-B400-E8FE340ACB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F5F7982-A1A6-4E6A-9817-97C90F954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886" y="1326579"/>
            <a:ext cx="9420225" cy="4924425"/>
          </a:xfrm>
          <a:prstGeom prst="rect">
            <a:avLst/>
          </a:prstGeom>
        </p:spPr>
      </p:pic>
      <p:sp>
        <p:nvSpPr>
          <p:cNvPr id="6" name="Ovaal 5">
            <a:extLst>
              <a:ext uri="{FF2B5EF4-FFF2-40B4-BE49-F238E27FC236}">
                <a16:creationId xmlns:a16="http://schemas.microsoft.com/office/drawing/2014/main" id="{6152D609-09E1-447E-BBF5-243247479571}"/>
              </a:ext>
            </a:extLst>
          </p:cNvPr>
          <p:cNvSpPr/>
          <p:nvPr/>
        </p:nvSpPr>
        <p:spPr>
          <a:xfrm>
            <a:off x="7936492" y="5265152"/>
            <a:ext cx="964938" cy="1188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5823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BF8B7F-B4D2-4106-B6C8-95267DFBA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092" y="432678"/>
            <a:ext cx="11383095" cy="432048"/>
          </a:xfrm>
        </p:spPr>
        <p:txBody>
          <a:bodyPr>
            <a:normAutofit fontScale="90000"/>
          </a:bodyPr>
          <a:lstStyle/>
          <a:p>
            <a:r>
              <a:rPr lang="nl-NL" dirty="0"/>
              <a:t>Logisch dat het consumentenvertrouwen instort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49B8FF3-4349-472C-9C5E-71A1E09B6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3189083-03C1-4755-9FC0-FB61A21575B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92" y="1450980"/>
            <a:ext cx="11448454" cy="4795836"/>
          </a:xfrm>
          <a:prstGeom prst="rect">
            <a:avLst/>
          </a:prstGeom>
        </p:spPr>
      </p:pic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80C55109-BDD5-40FD-B41D-556BB0895AD1}"/>
              </a:ext>
            </a:extLst>
          </p:cNvPr>
          <p:cNvCxnSpPr>
            <a:cxnSpLocks/>
          </p:cNvCxnSpPr>
          <p:nvPr/>
        </p:nvCxnSpPr>
        <p:spPr>
          <a:xfrm>
            <a:off x="10925810" y="1875790"/>
            <a:ext cx="0" cy="310642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3944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046FE6-D2EA-4024-895D-4A47F831B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Ook de Amerikaanse centrale bank koopt erop los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B8F169F-1544-4BB1-B339-2E310AD08B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F4B4C04-E568-4678-805E-0F308516A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0160" y="1063385"/>
            <a:ext cx="9485063" cy="532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>
            <a:extLst>
              <a:ext uri="{FF2B5EF4-FFF2-40B4-BE49-F238E27FC236}">
                <a16:creationId xmlns:a16="http://schemas.microsoft.com/office/drawing/2014/main" id="{D023886D-CA60-44BD-926E-2CACC14960F3}"/>
              </a:ext>
            </a:extLst>
          </p:cNvPr>
          <p:cNvSpPr/>
          <p:nvPr/>
        </p:nvSpPr>
        <p:spPr>
          <a:xfrm>
            <a:off x="9946902" y="1412776"/>
            <a:ext cx="964938" cy="2448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6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A9A35-60B6-427F-8C3C-9E4CD58CC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Eigenlijk doen alle centrale banken hetzelfde…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32244D-67A4-4A14-9312-6305D89BA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F35C286-3F42-4265-B9AE-E51BA771A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252836"/>
            <a:ext cx="10756092" cy="5078626"/>
          </a:xfrm>
          <a:prstGeom prst="rect">
            <a:avLst/>
          </a:prstGeom>
        </p:spPr>
      </p:pic>
      <p:sp>
        <p:nvSpPr>
          <p:cNvPr id="5" name="Ovaal 4">
            <a:extLst>
              <a:ext uri="{FF2B5EF4-FFF2-40B4-BE49-F238E27FC236}">
                <a16:creationId xmlns:a16="http://schemas.microsoft.com/office/drawing/2014/main" id="{5AF84E0D-9003-47C2-9DAD-838466DCA393}"/>
              </a:ext>
            </a:extLst>
          </p:cNvPr>
          <p:cNvSpPr/>
          <p:nvPr/>
        </p:nvSpPr>
        <p:spPr>
          <a:xfrm>
            <a:off x="9810750" y="1412776"/>
            <a:ext cx="504825" cy="41923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9729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9CD3A9-97C2-401E-8DB1-AF7FF6AF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Inflatie? Hoeft niet… kan ook beurzen opstuwen</a:t>
            </a:r>
          </a:p>
        </p:txBody>
      </p:sp>
      <p:sp>
        <p:nvSpPr>
          <p:cNvPr id="12" name="Tijdelijke aanduiding voor verticale tekst 11">
            <a:extLst>
              <a:ext uri="{FF2B5EF4-FFF2-40B4-BE49-F238E27FC236}">
                <a16:creationId xmlns:a16="http://schemas.microsoft.com/office/drawing/2014/main" id="{A5E55891-D39D-4FA5-A3DD-27CFA453BD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C99EA21-FA10-4757-B60D-707C9678C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581" y="1252836"/>
            <a:ext cx="9034836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018442"/>
      </p:ext>
    </p:extLst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C2C131-CF10-4EE3-9476-782E9A5E8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FBA5735-DF50-4083-B78F-AEA76EB6CB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FBC50DD4-9A1A-419C-B8C5-7E1FE413BA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074" name="Picture 2" descr="Why Replication Is Critical for Every Web Marketing Test">
            <a:extLst>
              <a:ext uri="{FF2B5EF4-FFF2-40B4-BE49-F238E27FC236}">
                <a16:creationId xmlns:a16="http://schemas.microsoft.com/office/drawing/2014/main" id="{1461BDDD-CBE4-4EC6-BC53-37627B948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1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556447"/>
      </p:ext>
    </p:extLst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A84907-1B7C-4487-9BA4-68AC22B89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1" y="2996952"/>
            <a:ext cx="11383095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nl-NL" sz="4000" dirty="0"/>
              <a:t>5. Hoe herstellen we van deze crisis?</a:t>
            </a:r>
          </a:p>
        </p:txBody>
      </p:sp>
    </p:spTree>
    <p:extLst>
      <p:ext uri="{BB962C8B-B14F-4D97-AF65-F5344CB8AC3E}">
        <p14:creationId xmlns:p14="http://schemas.microsoft.com/office/powerpoint/2010/main" val="919607515"/>
      </p:ext>
    </p:extLst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2A22BA-C8D8-4664-96CF-38A8D70E8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China?</a:t>
            </a:r>
          </a:p>
        </p:txBody>
      </p:sp>
      <p:pic>
        <p:nvPicPr>
          <p:cNvPr id="5" name="Tijdelijke aanduiding voor inhoud 4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332E3CCC-ACD0-4BDF-BA50-B60AA6D90D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75" y="1026042"/>
            <a:ext cx="8465262" cy="5241408"/>
          </a:xfrm>
        </p:spPr>
      </p:pic>
    </p:spTree>
    <p:extLst>
      <p:ext uri="{BB962C8B-B14F-4D97-AF65-F5344CB8AC3E}">
        <p14:creationId xmlns:p14="http://schemas.microsoft.com/office/powerpoint/2010/main" val="1558278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62814D-A5CE-4914-A8DB-C98045CD1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Nederland?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89D77C6-1637-4328-A5CF-14647B348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7202E4F-E68D-416C-8337-6B23E509CA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680" y="1116534"/>
            <a:ext cx="7386639" cy="533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813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2AA6FCFD-F9A5-4D4D-B33F-2CD2684C4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012" y="452437"/>
            <a:ext cx="8582025" cy="595312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3D8F9D8-0AE6-4A2B-B902-35A3A1509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F392991-E993-49A2-8005-EECD94B55D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7C29445-AD08-4886-8EBF-A542E8F04DAB}"/>
              </a:ext>
            </a:extLst>
          </p:cNvPr>
          <p:cNvSpPr/>
          <p:nvPr/>
        </p:nvSpPr>
        <p:spPr>
          <a:xfrm>
            <a:off x="5133974" y="600075"/>
            <a:ext cx="885825" cy="334327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CDB21E32-C0E5-4B4D-B083-DAFC47EFB3B8}"/>
              </a:ext>
            </a:extLst>
          </p:cNvPr>
          <p:cNvSpPr/>
          <p:nvPr/>
        </p:nvSpPr>
        <p:spPr>
          <a:xfrm>
            <a:off x="6448424" y="620688"/>
            <a:ext cx="885825" cy="3343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D8CF3B2-CC8B-4033-8DC3-F42D686A43BF}"/>
              </a:ext>
            </a:extLst>
          </p:cNvPr>
          <p:cNvSpPr/>
          <p:nvPr/>
        </p:nvSpPr>
        <p:spPr>
          <a:xfrm>
            <a:off x="7742264" y="600075"/>
            <a:ext cx="2354236" cy="334327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99417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78FBD1-1846-485D-AB7D-D9425CA4B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987E6EA-EA61-4D03-B510-F6047592E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26A22E4-D5E0-4B2D-AB31-4A8E2F0304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760" y="221784"/>
            <a:ext cx="7117210" cy="607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358019"/>
      </p:ext>
    </p:extLst>
  </p:cSld>
  <p:clrMapOvr>
    <a:masterClrMapping/>
  </p:clrMapOvr>
  <p:transition spd="slow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oorspelling 2017/2018: De glazen bol van de hoofdredacteur - Het ...">
            <a:extLst>
              <a:ext uri="{FF2B5EF4-FFF2-40B4-BE49-F238E27FC236}">
                <a16:creationId xmlns:a16="http://schemas.microsoft.com/office/drawing/2014/main" id="{B3B70B2F-28AE-45DA-8F58-FE4595EE75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555534798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AF48D3-85D5-4BA9-8C9C-8C4FC0D0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1" y="253752"/>
            <a:ext cx="11383095" cy="432048"/>
          </a:xfrm>
        </p:spPr>
        <p:txBody>
          <a:bodyPr>
            <a:normAutofit fontScale="90000"/>
          </a:bodyPr>
          <a:lstStyle/>
          <a:p>
            <a:r>
              <a:rPr lang="nl-NL" dirty="0"/>
              <a:t>En (vervolgens) de feitelijke consumptie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E1A25ED-E50A-42CC-9336-E5A1FE4B45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394DA27-C60B-41F0-8431-9A64FF51B6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3173" y="962566"/>
            <a:ext cx="9545649" cy="5376376"/>
          </a:xfrm>
          <a:prstGeom prst="rect">
            <a:avLst/>
          </a:prstGeom>
        </p:spPr>
      </p:pic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889346AB-BB4D-41A1-B1F1-7687F4FEE56A}"/>
              </a:ext>
            </a:extLst>
          </p:cNvPr>
          <p:cNvCxnSpPr>
            <a:cxnSpLocks/>
            <a:stCxn id="2" idx="3"/>
          </p:cNvCxnSpPr>
          <p:nvPr/>
        </p:nvCxnSpPr>
        <p:spPr>
          <a:xfrm flipH="1">
            <a:off x="10053610" y="469776"/>
            <a:ext cx="1733936" cy="16307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4084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04450" y="404664"/>
            <a:ext cx="11383095" cy="432048"/>
          </a:xfrm>
        </p:spPr>
        <p:txBody>
          <a:bodyPr>
            <a:normAutofit fontScale="90000"/>
          </a:bodyPr>
          <a:lstStyle/>
          <a:p>
            <a:r>
              <a:rPr lang="nl-NL" dirty="0">
                <a:latin typeface="Minion Pro" panose="02040503050306020203" pitchFamily="18" charset="0"/>
              </a:rPr>
              <a:t>Opleidingen Universiteit Leiden</a:t>
            </a: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452" y="1252836"/>
            <a:ext cx="11383094" cy="5200500"/>
          </a:xfrm>
        </p:spPr>
        <p:txBody>
          <a:bodyPr/>
          <a:lstStyle/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Bachelor: 	Economie, Bestuur &amp; Management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Master: 	</a:t>
            </a:r>
            <a:r>
              <a:rPr lang="nl-NL" sz="2800" dirty="0" err="1"/>
              <a:t>Economics</a:t>
            </a:r>
            <a:r>
              <a:rPr lang="nl-NL" sz="2800" dirty="0"/>
              <a:t> &amp; </a:t>
            </a:r>
            <a:r>
              <a:rPr lang="nl-NL" sz="2800" dirty="0" err="1"/>
              <a:t>Governance</a:t>
            </a: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Minor: 	Economie &amp; Beleid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endParaRPr lang="nl-NL" sz="2800" dirty="0"/>
          </a:p>
          <a:p>
            <a:pPr marL="0" indent="0">
              <a:buNone/>
            </a:pPr>
            <a:endParaRPr lang="nl-NL" dirty="0">
              <a:latin typeface="Minion Pro" panose="020405030503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9901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32609E-6B12-4B3A-A210-89C3AC707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2" y="358949"/>
            <a:ext cx="11383095" cy="432048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3600" dirty="0"/>
              <a:t>Ook in Nederland zal de werkloosheid dit jaar sterk stijgen</a:t>
            </a:r>
          </a:p>
        </p:txBody>
      </p:sp>
      <p:sp>
        <p:nvSpPr>
          <p:cNvPr id="11" name="Vertical Text Placeholder 2">
            <a:extLst>
              <a:ext uri="{FF2B5EF4-FFF2-40B4-BE49-F238E27FC236}">
                <a16:creationId xmlns:a16="http://schemas.microsoft.com/office/drawing/2014/main" id="{D91D1446-E414-45D3-9773-7BDB26BA96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04452" y="1252836"/>
            <a:ext cx="3532433" cy="4795836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1A7FA41-FD39-4493-86C6-A18BABB80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" y="970404"/>
            <a:ext cx="11010839" cy="5257675"/>
          </a:xfrm>
          <a:prstGeom prst="rect">
            <a:avLst/>
          </a:prstGeom>
          <a:noFill/>
        </p:spPr>
      </p:pic>
      <p:sp>
        <p:nvSpPr>
          <p:cNvPr id="5" name="Ovaal 4">
            <a:extLst>
              <a:ext uri="{FF2B5EF4-FFF2-40B4-BE49-F238E27FC236}">
                <a16:creationId xmlns:a16="http://schemas.microsoft.com/office/drawing/2014/main" id="{1486F0D8-E781-4E2A-8789-2F2BBFF9C0A5}"/>
              </a:ext>
            </a:extLst>
          </p:cNvPr>
          <p:cNvSpPr/>
          <p:nvPr/>
        </p:nvSpPr>
        <p:spPr>
          <a:xfrm>
            <a:off x="10889673" y="2949713"/>
            <a:ext cx="753950" cy="18023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4345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A55378-DDF7-4743-AAC1-C94C926D6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653" y="3088330"/>
            <a:ext cx="4815248" cy="432048"/>
          </a:xfrm>
        </p:spPr>
        <p:txBody>
          <a:bodyPr>
            <a:normAutofit fontScale="90000"/>
          </a:bodyPr>
          <a:lstStyle/>
          <a:p>
            <a:r>
              <a:rPr lang="nl-NL" dirty="0"/>
              <a:t>In Nederland nu grootste afname vacatures ooit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4900A9F-B7B7-4D19-B0B3-4C3A0FACE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387600" y="1252836"/>
            <a:ext cx="9399946" cy="4795836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41A2241-72BE-4A41-8D34-211CFCF5246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3863" y="299568"/>
            <a:ext cx="6179061" cy="5834532"/>
          </a:xfrm>
          <a:prstGeom prst="rect">
            <a:avLst/>
          </a:prstGeom>
        </p:spPr>
      </p:pic>
      <p:sp>
        <p:nvSpPr>
          <p:cNvPr id="6" name="Ovaal 5">
            <a:extLst>
              <a:ext uri="{FF2B5EF4-FFF2-40B4-BE49-F238E27FC236}">
                <a16:creationId xmlns:a16="http://schemas.microsoft.com/office/drawing/2014/main" id="{BD97A787-A014-4903-B062-B7A79434712A}"/>
              </a:ext>
            </a:extLst>
          </p:cNvPr>
          <p:cNvSpPr/>
          <p:nvPr/>
        </p:nvSpPr>
        <p:spPr>
          <a:xfrm>
            <a:off x="10944225" y="1871515"/>
            <a:ext cx="1142999" cy="43052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71404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4AEF3-E5FD-4DB8-9EE7-2B9ECF28F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728" y="2568744"/>
            <a:ext cx="4279307" cy="1261576"/>
          </a:xfrm>
        </p:spPr>
        <p:txBody>
          <a:bodyPr>
            <a:normAutofit fontScale="90000"/>
          </a:bodyPr>
          <a:lstStyle/>
          <a:p>
            <a:r>
              <a:rPr lang="nl-NL" dirty="0"/>
              <a:t>Uitzendkrachten verliezen hun baan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58C03FC-E420-420A-AE42-9D932B962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838960" y="1252836"/>
            <a:ext cx="9948586" cy="479583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9948FF7-9467-4E9A-AFBC-F329FA2DED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173" y="174456"/>
            <a:ext cx="7343097" cy="6278880"/>
          </a:xfrm>
          <a:prstGeom prst="rect">
            <a:avLst/>
          </a:prstGeom>
        </p:spPr>
      </p:pic>
      <p:sp>
        <p:nvSpPr>
          <p:cNvPr id="5" name="Ovaal 4">
            <a:extLst>
              <a:ext uri="{FF2B5EF4-FFF2-40B4-BE49-F238E27FC236}">
                <a16:creationId xmlns:a16="http://schemas.microsoft.com/office/drawing/2014/main" id="{1BD812D0-AE08-45B7-9B10-9AAD614CAEAF}"/>
              </a:ext>
            </a:extLst>
          </p:cNvPr>
          <p:cNvSpPr/>
          <p:nvPr/>
        </p:nvSpPr>
        <p:spPr>
          <a:xfrm>
            <a:off x="5414247" y="5305426"/>
            <a:ext cx="4691778" cy="10001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318834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1227A6-DB0A-4C3B-8E78-743B095E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2" y="2779018"/>
            <a:ext cx="3507148" cy="432048"/>
          </a:xfrm>
        </p:spPr>
        <p:txBody>
          <a:bodyPr>
            <a:normAutofit fontScale="90000"/>
          </a:bodyPr>
          <a:lstStyle/>
          <a:p>
            <a:r>
              <a:rPr lang="nl-NL" dirty="0"/>
              <a:t>‘Verborgen’ werkloosheid…</a:t>
            </a:r>
            <a:br>
              <a:rPr lang="nl-NL" dirty="0"/>
            </a:br>
            <a:br>
              <a:rPr lang="nl-NL" dirty="0"/>
            </a:br>
            <a:r>
              <a:rPr lang="nl-NL" dirty="0"/>
              <a:t>Nu 13% minder gewerkte uren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847A07E-331F-4F7C-82B9-B7FABEC710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80000" y="1252836"/>
            <a:ext cx="6756398" cy="479583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DD11350-BABA-4925-BA6A-34E742C9A66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219" y="0"/>
            <a:ext cx="7303852" cy="6461760"/>
          </a:xfrm>
          <a:prstGeom prst="rect">
            <a:avLst/>
          </a:prstGeom>
        </p:spPr>
      </p:pic>
      <p:cxnSp>
        <p:nvCxnSpPr>
          <p:cNvPr id="8" name="Rechte verbindingslijn met pijl 7">
            <a:extLst>
              <a:ext uri="{FF2B5EF4-FFF2-40B4-BE49-F238E27FC236}">
                <a16:creationId xmlns:a16="http://schemas.microsoft.com/office/drawing/2014/main" id="{A1CA97EF-F0BA-473C-A9B7-6483BE9EEBDE}"/>
              </a:ext>
            </a:extLst>
          </p:cNvPr>
          <p:cNvCxnSpPr>
            <a:cxnSpLocks/>
          </p:cNvCxnSpPr>
          <p:nvPr/>
        </p:nvCxnSpPr>
        <p:spPr>
          <a:xfrm flipH="1">
            <a:off x="9814560" y="2779018"/>
            <a:ext cx="58928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0CF972CF-C196-4F6E-ACB2-D20D9DC58342}"/>
              </a:ext>
            </a:extLst>
          </p:cNvPr>
          <p:cNvCxnSpPr>
            <a:cxnSpLocks/>
          </p:cNvCxnSpPr>
          <p:nvPr/>
        </p:nvCxnSpPr>
        <p:spPr>
          <a:xfrm flipH="1">
            <a:off x="8707120" y="3211066"/>
            <a:ext cx="180848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0D0D5E02-02C2-4D2D-BBB4-8DC356D41961}"/>
              </a:ext>
            </a:extLst>
          </p:cNvPr>
          <p:cNvCxnSpPr>
            <a:cxnSpLocks/>
          </p:cNvCxnSpPr>
          <p:nvPr/>
        </p:nvCxnSpPr>
        <p:spPr>
          <a:xfrm flipH="1">
            <a:off x="9204960" y="5273546"/>
            <a:ext cx="104648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6F9EB24E-6092-45DC-9AF7-44A8A856703D}"/>
              </a:ext>
            </a:extLst>
          </p:cNvPr>
          <p:cNvCxnSpPr>
            <a:cxnSpLocks/>
          </p:cNvCxnSpPr>
          <p:nvPr/>
        </p:nvCxnSpPr>
        <p:spPr>
          <a:xfrm flipH="1">
            <a:off x="10678160" y="1087626"/>
            <a:ext cx="47752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8566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37EC605-0472-47E4-925C-30759FE6C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0" y="1141587"/>
            <a:ext cx="11383095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nl-NL" sz="4000" dirty="0"/>
              <a:t>3. Hoe reageren overheden?</a:t>
            </a:r>
          </a:p>
        </p:txBody>
      </p:sp>
      <p:sp>
        <p:nvSpPr>
          <p:cNvPr id="6" name="Tijdelijke aanduiding voor verticale tekst 5">
            <a:extLst>
              <a:ext uri="{FF2B5EF4-FFF2-40B4-BE49-F238E27FC236}">
                <a16:creationId xmlns:a16="http://schemas.microsoft.com/office/drawing/2014/main" id="{345C17F8-6FDE-446F-9B34-9D15591C70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04451" y="2062164"/>
            <a:ext cx="11383094" cy="4795836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pPr marL="0" indent="0" algn="ctr">
              <a:buNone/>
            </a:pPr>
            <a:r>
              <a:rPr lang="nl-NL" sz="3600" dirty="0"/>
              <a:t>Overheidsuitgaven</a:t>
            </a:r>
          </a:p>
          <a:p>
            <a:pPr algn="ctr"/>
            <a:endParaRPr lang="nl-NL" sz="3600" dirty="0"/>
          </a:p>
          <a:p>
            <a:pPr marL="0" indent="0" algn="ctr">
              <a:buNone/>
            </a:pPr>
            <a:r>
              <a:rPr lang="nl-NL" sz="3600" dirty="0"/>
              <a:t>Belastingen en premies</a:t>
            </a:r>
          </a:p>
          <a:p>
            <a:pPr algn="ctr"/>
            <a:endParaRPr lang="nl-NL" sz="3600" dirty="0"/>
          </a:p>
          <a:p>
            <a:pPr marL="0" indent="0" algn="ctr">
              <a:buNone/>
            </a:pPr>
            <a:r>
              <a:rPr lang="nl-NL" sz="3600" dirty="0"/>
              <a:t>Garanties banken</a:t>
            </a:r>
          </a:p>
        </p:txBody>
      </p:sp>
    </p:spTree>
    <p:extLst>
      <p:ext uri="{BB962C8B-B14F-4D97-AF65-F5344CB8AC3E}">
        <p14:creationId xmlns:p14="http://schemas.microsoft.com/office/powerpoint/2010/main" val="3316177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28C068-165D-426F-A72E-4324B5815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Ruimer begrotingsbeleid dan in de kredietcrisis</a:t>
            </a:r>
          </a:p>
        </p:txBody>
      </p:sp>
      <p:sp>
        <p:nvSpPr>
          <p:cNvPr id="6" name="Tijdelijke aanduiding voor verticale tekst 5">
            <a:extLst>
              <a:ext uri="{FF2B5EF4-FFF2-40B4-BE49-F238E27FC236}">
                <a16:creationId xmlns:a16="http://schemas.microsoft.com/office/drawing/2014/main" id="{9BC0F2A5-9E67-401F-9E2E-B8014DCA3F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6B533BE-53D8-408F-9501-024A880E4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280" y="1019762"/>
            <a:ext cx="8515833" cy="5269278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06C0169-D0EF-4098-B15D-FC291BA7979E}"/>
              </a:ext>
            </a:extLst>
          </p:cNvPr>
          <p:cNvCxnSpPr>
            <a:cxnSpLocks/>
          </p:cNvCxnSpPr>
          <p:nvPr/>
        </p:nvCxnSpPr>
        <p:spPr>
          <a:xfrm>
            <a:off x="3429000" y="4429125"/>
            <a:ext cx="5838825" cy="0"/>
          </a:xfrm>
          <a:prstGeom prst="straightConnector1">
            <a:avLst/>
          </a:prstGeom>
          <a:ln w="50800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38390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Macintosh PowerPoint</Application>
  <PresentationFormat>Breedbeeld</PresentationFormat>
  <Paragraphs>42</Paragraphs>
  <Slides>30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Minion</vt:lpstr>
      <vt:lpstr>Minion Pro</vt:lpstr>
      <vt:lpstr>Kantoorthema</vt:lpstr>
      <vt:lpstr>Snelheid en diepte ongekend…</vt:lpstr>
      <vt:lpstr>Logisch dat het consumentenvertrouwen instort</vt:lpstr>
      <vt:lpstr>En (vervolgens) de feitelijke consumptie</vt:lpstr>
      <vt:lpstr>Ook in Nederland zal de werkloosheid dit jaar sterk stijgen</vt:lpstr>
      <vt:lpstr>In Nederland nu grootste afname vacatures ooit</vt:lpstr>
      <vt:lpstr>Uitzendkrachten verliezen hun baan</vt:lpstr>
      <vt:lpstr>‘Verborgen’ werkloosheid…  Nu 13% minder gewerkte uren</vt:lpstr>
      <vt:lpstr>3. Hoe reageren overheden?</vt:lpstr>
      <vt:lpstr>Ruimer begrotingsbeleid dan in de kredietcrisis</vt:lpstr>
      <vt:lpstr>PowerPoint-presentatie</vt:lpstr>
      <vt:lpstr>Doel: cash om de geld-kringloop-’pauze’ te overleven</vt:lpstr>
      <vt:lpstr>PowerPoint-presentatie</vt:lpstr>
      <vt:lpstr>PowerPoint-presentatie</vt:lpstr>
      <vt:lpstr>Grootste begrotingstekort Nederland sinds 1814…</vt:lpstr>
      <vt:lpstr>Ook in de VS gaan alle remmen los…</vt:lpstr>
      <vt:lpstr>4. Hoe reageren centrale banken?</vt:lpstr>
      <vt:lpstr>PowerPoint-presentatie</vt:lpstr>
      <vt:lpstr>De ECB koopt in recordtijd veel leningen op (PEPP!)</vt:lpstr>
      <vt:lpstr>Ook om rentestijging zwakke eurolanden te beperken</vt:lpstr>
      <vt:lpstr>Ook de Amerikaanse centrale bank koopt erop los</vt:lpstr>
      <vt:lpstr>Eigenlijk doen alle centrale banken hetzelfde…</vt:lpstr>
      <vt:lpstr>Inflatie? Hoeft niet… kan ook beurzen opstuwen</vt:lpstr>
      <vt:lpstr>PowerPoint-presentatie</vt:lpstr>
      <vt:lpstr>5. Hoe herstellen we van deze crisis?</vt:lpstr>
      <vt:lpstr>China?</vt:lpstr>
      <vt:lpstr>Nederland?</vt:lpstr>
      <vt:lpstr>PowerPoint-presentatie</vt:lpstr>
      <vt:lpstr>PowerPoint-presentatie</vt:lpstr>
      <vt:lpstr>PowerPoint-presentatie</vt:lpstr>
      <vt:lpstr>Opleidingen Universiteit Leiden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Snelheid en diepte ongekend…</dc:title>
  <dc:creator>sophie van gemert</dc:creator>
  <cp:lastModifiedBy>sophie van gemert</cp:lastModifiedBy>
  <cp:revision>1</cp:revision>
  <dcterms:created xsi:type="dcterms:W3CDTF">2020-05-19T14:48:11Z</dcterms:created>
  <dcterms:modified xsi:type="dcterms:W3CDTF">2020-05-19T14:48:52Z</dcterms:modified>
</cp:coreProperties>
</file>