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diagrams/data2.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5.xml" ContentType="application/vnd.openxmlformats-officedocument.presentationml.notesSlide+xml"/>
  <Override PartName="/ppt/notesSlides/notesSlide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Layouts/slideLayout3.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69" r:id="rId3"/>
    <p:sldId id="271" r:id="rId4"/>
    <p:sldId id="268" r:id="rId5"/>
    <p:sldId id="257" r:id="rId6"/>
    <p:sldId id="258" r:id="rId7"/>
    <p:sldId id="259" r:id="rId8"/>
    <p:sldId id="260" r:id="rId9"/>
    <p:sldId id="272" r:id="rId10"/>
    <p:sldId id="277" r:id="rId11"/>
    <p:sldId id="274" r:id="rId12"/>
    <p:sldId id="275" r:id="rId13"/>
    <p:sldId id="276" r:id="rId14"/>
    <p:sldId id="278" r:id="rId15"/>
    <p:sldId id="279" r:id="rId16"/>
    <p:sldId id="280" r:id="rId17"/>
    <p:sldId id="281" r:id="rId18"/>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8452" autoAdjust="0"/>
  </p:normalViewPr>
  <p:slideViewPr>
    <p:cSldViewPr snapToGrid="0">
      <p:cViewPr varScale="1">
        <p:scale>
          <a:sx n="68" d="100"/>
          <a:sy n="68" d="100"/>
        </p:scale>
        <p:origin x="114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ustomXml" Target="../customXml/item3.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AE7A33-74F9-4C1C-897C-9E9C4C71EA9E}" type="doc">
      <dgm:prSet loTypeId="urn:microsoft.com/office/officeart/2005/8/layout/venn1" loCatId="relationship" qsTypeId="urn:microsoft.com/office/officeart/2005/8/quickstyle/simple1" qsCatId="simple" csTypeId="urn:microsoft.com/office/officeart/2005/8/colors/accent1_2" csCatId="accent1" phldr="1"/>
      <dgm:spPr/>
    </dgm:pt>
    <dgm:pt modelId="{0F0667A3-F8E5-4D53-9796-6AC5B70F51DA}">
      <dgm:prSet phldrT="[Text]"/>
      <dgm:spPr/>
      <dgm:t>
        <a:bodyPr/>
        <a:lstStyle/>
        <a:p>
          <a:r>
            <a:rPr lang="en-US" b="1" dirty="0"/>
            <a:t>Disease A</a:t>
          </a:r>
          <a:endParaRPr lang="en-NL" b="1" dirty="0"/>
        </a:p>
      </dgm:t>
    </dgm:pt>
    <dgm:pt modelId="{A5207C54-1F51-4190-AB65-8EAEFECC81A7}" type="parTrans" cxnId="{B17141D4-92F4-4523-B295-C316E6482AA0}">
      <dgm:prSet/>
      <dgm:spPr/>
      <dgm:t>
        <a:bodyPr/>
        <a:lstStyle/>
        <a:p>
          <a:endParaRPr lang="en-NL"/>
        </a:p>
      </dgm:t>
    </dgm:pt>
    <dgm:pt modelId="{FB35129E-7EB7-4794-A3CE-1F1CD950B173}" type="sibTrans" cxnId="{B17141D4-92F4-4523-B295-C316E6482AA0}">
      <dgm:prSet/>
      <dgm:spPr/>
      <dgm:t>
        <a:bodyPr/>
        <a:lstStyle/>
        <a:p>
          <a:endParaRPr lang="en-NL"/>
        </a:p>
      </dgm:t>
    </dgm:pt>
    <dgm:pt modelId="{23FB01DA-6552-4E5D-A3CA-3F6A6CF11F4D}">
      <dgm:prSet phldrT="[Text]"/>
      <dgm:spPr/>
      <dgm:t>
        <a:bodyPr/>
        <a:lstStyle/>
        <a:p>
          <a:r>
            <a:rPr lang="en-US" b="1" dirty="0"/>
            <a:t>Disease B</a:t>
          </a:r>
          <a:endParaRPr lang="en-NL" b="1" dirty="0"/>
        </a:p>
      </dgm:t>
    </dgm:pt>
    <dgm:pt modelId="{AC7CA25B-FA3F-4985-A0C5-27D0BBFC73D8}" type="parTrans" cxnId="{42BC0FDC-B3CC-4A6F-BABD-A106E3143AFB}">
      <dgm:prSet/>
      <dgm:spPr/>
      <dgm:t>
        <a:bodyPr/>
        <a:lstStyle/>
        <a:p>
          <a:endParaRPr lang="en-NL"/>
        </a:p>
      </dgm:t>
    </dgm:pt>
    <dgm:pt modelId="{0F51DFC3-C387-4375-98EC-6D6BD7EEE4C1}" type="sibTrans" cxnId="{42BC0FDC-B3CC-4A6F-BABD-A106E3143AFB}">
      <dgm:prSet/>
      <dgm:spPr/>
      <dgm:t>
        <a:bodyPr/>
        <a:lstStyle/>
        <a:p>
          <a:endParaRPr lang="en-NL"/>
        </a:p>
      </dgm:t>
    </dgm:pt>
    <dgm:pt modelId="{5D5D3C9D-7A80-4E3B-A4DA-F01B11BDC995}" type="pres">
      <dgm:prSet presAssocID="{8FAE7A33-74F9-4C1C-897C-9E9C4C71EA9E}" presName="compositeShape" presStyleCnt="0">
        <dgm:presLayoutVars>
          <dgm:chMax val="7"/>
          <dgm:dir/>
          <dgm:resizeHandles val="exact"/>
        </dgm:presLayoutVars>
      </dgm:prSet>
      <dgm:spPr/>
    </dgm:pt>
    <dgm:pt modelId="{E34A55F8-AAB2-4CE4-9787-CEC50585E6D6}" type="pres">
      <dgm:prSet presAssocID="{0F0667A3-F8E5-4D53-9796-6AC5B70F51DA}" presName="circ1" presStyleLbl="vennNode1" presStyleIdx="0" presStyleCnt="2"/>
      <dgm:spPr/>
    </dgm:pt>
    <dgm:pt modelId="{C2D992F6-1CDD-4257-85DB-796337E641A1}" type="pres">
      <dgm:prSet presAssocID="{0F0667A3-F8E5-4D53-9796-6AC5B70F51DA}" presName="circ1Tx" presStyleLbl="revTx" presStyleIdx="0" presStyleCnt="0">
        <dgm:presLayoutVars>
          <dgm:chMax val="0"/>
          <dgm:chPref val="0"/>
          <dgm:bulletEnabled val="1"/>
        </dgm:presLayoutVars>
      </dgm:prSet>
      <dgm:spPr/>
    </dgm:pt>
    <dgm:pt modelId="{C4B69729-DBCC-4644-A5D7-441396C0CE34}" type="pres">
      <dgm:prSet presAssocID="{23FB01DA-6552-4E5D-A3CA-3F6A6CF11F4D}" presName="circ2" presStyleLbl="vennNode1" presStyleIdx="1" presStyleCnt="2"/>
      <dgm:spPr/>
    </dgm:pt>
    <dgm:pt modelId="{F5F11096-A445-4214-B942-FFCAB8C1494B}" type="pres">
      <dgm:prSet presAssocID="{23FB01DA-6552-4E5D-A3CA-3F6A6CF11F4D}" presName="circ2Tx" presStyleLbl="revTx" presStyleIdx="0" presStyleCnt="0">
        <dgm:presLayoutVars>
          <dgm:chMax val="0"/>
          <dgm:chPref val="0"/>
          <dgm:bulletEnabled val="1"/>
        </dgm:presLayoutVars>
      </dgm:prSet>
      <dgm:spPr/>
    </dgm:pt>
  </dgm:ptLst>
  <dgm:cxnLst>
    <dgm:cxn modelId="{7AB3A117-89B3-43F7-8B65-86137CBAB7A0}" type="presOf" srcId="{8FAE7A33-74F9-4C1C-897C-9E9C4C71EA9E}" destId="{5D5D3C9D-7A80-4E3B-A4DA-F01B11BDC995}" srcOrd="0" destOrd="0" presId="urn:microsoft.com/office/officeart/2005/8/layout/venn1"/>
    <dgm:cxn modelId="{BD677F47-D3EE-4936-A378-B266F57CB86D}" type="presOf" srcId="{0F0667A3-F8E5-4D53-9796-6AC5B70F51DA}" destId="{C2D992F6-1CDD-4257-85DB-796337E641A1}" srcOrd="1" destOrd="0" presId="urn:microsoft.com/office/officeart/2005/8/layout/venn1"/>
    <dgm:cxn modelId="{55F2B869-99E8-4659-8FEB-CCEDC0D5CC62}" type="presOf" srcId="{23FB01DA-6552-4E5D-A3CA-3F6A6CF11F4D}" destId="{F5F11096-A445-4214-B942-FFCAB8C1494B}" srcOrd="1" destOrd="0" presId="urn:microsoft.com/office/officeart/2005/8/layout/venn1"/>
    <dgm:cxn modelId="{392D194B-B6BE-4697-8F5D-EEDB0829E0C8}" type="presOf" srcId="{23FB01DA-6552-4E5D-A3CA-3F6A6CF11F4D}" destId="{C4B69729-DBCC-4644-A5D7-441396C0CE34}" srcOrd="0" destOrd="0" presId="urn:microsoft.com/office/officeart/2005/8/layout/venn1"/>
    <dgm:cxn modelId="{3BB0498F-ECF7-4F3B-A698-B6E335F036C3}" type="presOf" srcId="{0F0667A3-F8E5-4D53-9796-6AC5B70F51DA}" destId="{E34A55F8-AAB2-4CE4-9787-CEC50585E6D6}" srcOrd="0" destOrd="0" presId="urn:microsoft.com/office/officeart/2005/8/layout/venn1"/>
    <dgm:cxn modelId="{B17141D4-92F4-4523-B295-C316E6482AA0}" srcId="{8FAE7A33-74F9-4C1C-897C-9E9C4C71EA9E}" destId="{0F0667A3-F8E5-4D53-9796-6AC5B70F51DA}" srcOrd="0" destOrd="0" parTransId="{A5207C54-1F51-4190-AB65-8EAEFECC81A7}" sibTransId="{FB35129E-7EB7-4794-A3CE-1F1CD950B173}"/>
    <dgm:cxn modelId="{42BC0FDC-B3CC-4A6F-BABD-A106E3143AFB}" srcId="{8FAE7A33-74F9-4C1C-897C-9E9C4C71EA9E}" destId="{23FB01DA-6552-4E5D-A3CA-3F6A6CF11F4D}" srcOrd="1" destOrd="0" parTransId="{AC7CA25B-FA3F-4985-A0C5-27D0BBFC73D8}" sibTransId="{0F51DFC3-C387-4375-98EC-6D6BD7EEE4C1}"/>
    <dgm:cxn modelId="{CABD3E15-4EC1-44D7-9394-DF71A823F10B}" type="presParOf" srcId="{5D5D3C9D-7A80-4E3B-A4DA-F01B11BDC995}" destId="{E34A55F8-AAB2-4CE4-9787-CEC50585E6D6}" srcOrd="0" destOrd="0" presId="urn:microsoft.com/office/officeart/2005/8/layout/venn1"/>
    <dgm:cxn modelId="{06B9AA54-61C0-4310-ABD8-CAAA2A6D0293}" type="presParOf" srcId="{5D5D3C9D-7A80-4E3B-A4DA-F01B11BDC995}" destId="{C2D992F6-1CDD-4257-85DB-796337E641A1}" srcOrd="1" destOrd="0" presId="urn:microsoft.com/office/officeart/2005/8/layout/venn1"/>
    <dgm:cxn modelId="{B9524EE6-3201-4678-A211-A72312E19919}" type="presParOf" srcId="{5D5D3C9D-7A80-4E3B-A4DA-F01B11BDC995}" destId="{C4B69729-DBCC-4644-A5D7-441396C0CE34}" srcOrd="2" destOrd="0" presId="urn:microsoft.com/office/officeart/2005/8/layout/venn1"/>
    <dgm:cxn modelId="{E116FE4C-9DD0-47B2-A549-EB3B693DFACC}" type="presParOf" srcId="{5D5D3C9D-7A80-4E3B-A4DA-F01B11BDC995}" destId="{F5F11096-A445-4214-B942-FFCAB8C1494B}"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AE7A33-74F9-4C1C-897C-9E9C4C71EA9E}" type="doc">
      <dgm:prSet loTypeId="urn:microsoft.com/office/officeart/2005/8/layout/venn1" loCatId="relationship" qsTypeId="urn:microsoft.com/office/officeart/2005/8/quickstyle/simple1" qsCatId="simple" csTypeId="urn:microsoft.com/office/officeart/2005/8/colors/accent1_2" csCatId="accent1" phldr="1"/>
      <dgm:spPr/>
    </dgm:pt>
    <dgm:pt modelId="{0F0667A3-F8E5-4D53-9796-6AC5B70F51DA}">
      <dgm:prSet phldrT="[Text]"/>
      <dgm:spPr/>
      <dgm:t>
        <a:bodyPr/>
        <a:lstStyle/>
        <a:p>
          <a:r>
            <a:rPr lang="en-US" b="1" dirty="0"/>
            <a:t>Disease A</a:t>
          </a:r>
          <a:endParaRPr lang="en-NL" b="1" dirty="0"/>
        </a:p>
      </dgm:t>
    </dgm:pt>
    <dgm:pt modelId="{A5207C54-1F51-4190-AB65-8EAEFECC81A7}" type="parTrans" cxnId="{B17141D4-92F4-4523-B295-C316E6482AA0}">
      <dgm:prSet/>
      <dgm:spPr/>
      <dgm:t>
        <a:bodyPr/>
        <a:lstStyle/>
        <a:p>
          <a:endParaRPr lang="en-NL"/>
        </a:p>
      </dgm:t>
    </dgm:pt>
    <dgm:pt modelId="{FB35129E-7EB7-4794-A3CE-1F1CD950B173}" type="sibTrans" cxnId="{B17141D4-92F4-4523-B295-C316E6482AA0}">
      <dgm:prSet/>
      <dgm:spPr/>
      <dgm:t>
        <a:bodyPr/>
        <a:lstStyle/>
        <a:p>
          <a:endParaRPr lang="en-NL"/>
        </a:p>
      </dgm:t>
    </dgm:pt>
    <dgm:pt modelId="{23FB01DA-6552-4E5D-A3CA-3F6A6CF11F4D}">
      <dgm:prSet phldrT="[Text]"/>
      <dgm:spPr/>
      <dgm:t>
        <a:bodyPr/>
        <a:lstStyle/>
        <a:p>
          <a:r>
            <a:rPr lang="en-US" b="1" dirty="0"/>
            <a:t>Disease B</a:t>
          </a:r>
          <a:endParaRPr lang="en-NL" b="1" dirty="0"/>
        </a:p>
      </dgm:t>
    </dgm:pt>
    <dgm:pt modelId="{AC7CA25B-FA3F-4985-A0C5-27D0BBFC73D8}" type="parTrans" cxnId="{42BC0FDC-B3CC-4A6F-BABD-A106E3143AFB}">
      <dgm:prSet/>
      <dgm:spPr/>
      <dgm:t>
        <a:bodyPr/>
        <a:lstStyle/>
        <a:p>
          <a:endParaRPr lang="en-NL"/>
        </a:p>
      </dgm:t>
    </dgm:pt>
    <dgm:pt modelId="{0F51DFC3-C387-4375-98EC-6D6BD7EEE4C1}" type="sibTrans" cxnId="{42BC0FDC-B3CC-4A6F-BABD-A106E3143AFB}">
      <dgm:prSet/>
      <dgm:spPr/>
      <dgm:t>
        <a:bodyPr/>
        <a:lstStyle/>
        <a:p>
          <a:endParaRPr lang="en-NL"/>
        </a:p>
      </dgm:t>
    </dgm:pt>
    <dgm:pt modelId="{5D5D3C9D-7A80-4E3B-A4DA-F01B11BDC995}" type="pres">
      <dgm:prSet presAssocID="{8FAE7A33-74F9-4C1C-897C-9E9C4C71EA9E}" presName="compositeShape" presStyleCnt="0">
        <dgm:presLayoutVars>
          <dgm:chMax val="7"/>
          <dgm:dir/>
          <dgm:resizeHandles val="exact"/>
        </dgm:presLayoutVars>
      </dgm:prSet>
      <dgm:spPr/>
    </dgm:pt>
    <dgm:pt modelId="{E34A55F8-AAB2-4CE4-9787-CEC50585E6D6}" type="pres">
      <dgm:prSet presAssocID="{0F0667A3-F8E5-4D53-9796-6AC5B70F51DA}" presName="circ1" presStyleLbl="vennNode1" presStyleIdx="0" presStyleCnt="2"/>
      <dgm:spPr/>
    </dgm:pt>
    <dgm:pt modelId="{C2D992F6-1CDD-4257-85DB-796337E641A1}" type="pres">
      <dgm:prSet presAssocID="{0F0667A3-F8E5-4D53-9796-6AC5B70F51DA}" presName="circ1Tx" presStyleLbl="revTx" presStyleIdx="0" presStyleCnt="0">
        <dgm:presLayoutVars>
          <dgm:chMax val="0"/>
          <dgm:chPref val="0"/>
          <dgm:bulletEnabled val="1"/>
        </dgm:presLayoutVars>
      </dgm:prSet>
      <dgm:spPr/>
    </dgm:pt>
    <dgm:pt modelId="{C4B69729-DBCC-4644-A5D7-441396C0CE34}" type="pres">
      <dgm:prSet presAssocID="{23FB01DA-6552-4E5D-A3CA-3F6A6CF11F4D}" presName="circ2" presStyleLbl="vennNode1" presStyleIdx="1" presStyleCnt="2"/>
      <dgm:spPr/>
    </dgm:pt>
    <dgm:pt modelId="{F5F11096-A445-4214-B942-FFCAB8C1494B}" type="pres">
      <dgm:prSet presAssocID="{23FB01DA-6552-4E5D-A3CA-3F6A6CF11F4D}" presName="circ2Tx" presStyleLbl="revTx" presStyleIdx="0" presStyleCnt="0">
        <dgm:presLayoutVars>
          <dgm:chMax val="0"/>
          <dgm:chPref val="0"/>
          <dgm:bulletEnabled val="1"/>
        </dgm:presLayoutVars>
      </dgm:prSet>
      <dgm:spPr/>
    </dgm:pt>
  </dgm:ptLst>
  <dgm:cxnLst>
    <dgm:cxn modelId="{7AB3A117-89B3-43F7-8B65-86137CBAB7A0}" type="presOf" srcId="{8FAE7A33-74F9-4C1C-897C-9E9C4C71EA9E}" destId="{5D5D3C9D-7A80-4E3B-A4DA-F01B11BDC995}" srcOrd="0" destOrd="0" presId="urn:microsoft.com/office/officeart/2005/8/layout/venn1"/>
    <dgm:cxn modelId="{BD677F47-D3EE-4936-A378-B266F57CB86D}" type="presOf" srcId="{0F0667A3-F8E5-4D53-9796-6AC5B70F51DA}" destId="{C2D992F6-1CDD-4257-85DB-796337E641A1}" srcOrd="1" destOrd="0" presId="urn:microsoft.com/office/officeart/2005/8/layout/venn1"/>
    <dgm:cxn modelId="{55F2B869-99E8-4659-8FEB-CCEDC0D5CC62}" type="presOf" srcId="{23FB01DA-6552-4E5D-A3CA-3F6A6CF11F4D}" destId="{F5F11096-A445-4214-B942-FFCAB8C1494B}" srcOrd="1" destOrd="0" presId="urn:microsoft.com/office/officeart/2005/8/layout/venn1"/>
    <dgm:cxn modelId="{392D194B-B6BE-4697-8F5D-EEDB0829E0C8}" type="presOf" srcId="{23FB01DA-6552-4E5D-A3CA-3F6A6CF11F4D}" destId="{C4B69729-DBCC-4644-A5D7-441396C0CE34}" srcOrd="0" destOrd="0" presId="urn:microsoft.com/office/officeart/2005/8/layout/venn1"/>
    <dgm:cxn modelId="{3BB0498F-ECF7-4F3B-A698-B6E335F036C3}" type="presOf" srcId="{0F0667A3-F8E5-4D53-9796-6AC5B70F51DA}" destId="{E34A55F8-AAB2-4CE4-9787-CEC50585E6D6}" srcOrd="0" destOrd="0" presId="urn:microsoft.com/office/officeart/2005/8/layout/venn1"/>
    <dgm:cxn modelId="{B17141D4-92F4-4523-B295-C316E6482AA0}" srcId="{8FAE7A33-74F9-4C1C-897C-9E9C4C71EA9E}" destId="{0F0667A3-F8E5-4D53-9796-6AC5B70F51DA}" srcOrd="0" destOrd="0" parTransId="{A5207C54-1F51-4190-AB65-8EAEFECC81A7}" sibTransId="{FB35129E-7EB7-4794-A3CE-1F1CD950B173}"/>
    <dgm:cxn modelId="{42BC0FDC-B3CC-4A6F-BABD-A106E3143AFB}" srcId="{8FAE7A33-74F9-4C1C-897C-9E9C4C71EA9E}" destId="{23FB01DA-6552-4E5D-A3CA-3F6A6CF11F4D}" srcOrd="1" destOrd="0" parTransId="{AC7CA25B-FA3F-4985-A0C5-27D0BBFC73D8}" sibTransId="{0F51DFC3-C387-4375-98EC-6D6BD7EEE4C1}"/>
    <dgm:cxn modelId="{CABD3E15-4EC1-44D7-9394-DF71A823F10B}" type="presParOf" srcId="{5D5D3C9D-7A80-4E3B-A4DA-F01B11BDC995}" destId="{E34A55F8-AAB2-4CE4-9787-CEC50585E6D6}" srcOrd="0" destOrd="0" presId="urn:microsoft.com/office/officeart/2005/8/layout/venn1"/>
    <dgm:cxn modelId="{06B9AA54-61C0-4310-ABD8-CAAA2A6D0293}" type="presParOf" srcId="{5D5D3C9D-7A80-4E3B-A4DA-F01B11BDC995}" destId="{C2D992F6-1CDD-4257-85DB-796337E641A1}" srcOrd="1" destOrd="0" presId="urn:microsoft.com/office/officeart/2005/8/layout/venn1"/>
    <dgm:cxn modelId="{B9524EE6-3201-4678-A211-A72312E19919}" type="presParOf" srcId="{5D5D3C9D-7A80-4E3B-A4DA-F01B11BDC995}" destId="{C4B69729-DBCC-4644-A5D7-441396C0CE34}" srcOrd="2" destOrd="0" presId="urn:microsoft.com/office/officeart/2005/8/layout/venn1"/>
    <dgm:cxn modelId="{E116FE4C-9DD0-47B2-A549-EB3B693DFACC}" type="presParOf" srcId="{5D5D3C9D-7A80-4E3B-A4DA-F01B11BDC995}" destId="{F5F11096-A445-4214-B942-FFCAB8C1494B}"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A55F8-AAB2-4CE4-9787-CEC50585E6D6}">
      <dsp:nvSpPr>
        <dsp:cNvPr id="0" name=""/>
        <dsp:cNvSpPr/>
      </dsp:nvSpPr>
      <dsp:spPr>
        <a:xfrm>
          <a:off x="516808" y="3811"/>
          <a:ext cx="1393541" cy="139354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b="1" kern="1200" dirty="0"/>
            <a:t>Disease A</a:t>
          </a:r>
          <a:endParaRPr lang="en-NL" sz="1900" b="1" kern="1200" dirty="0"/>
        </a:p>
      </dsp:txBody>
      <dsp:txXfrm>
        <a:off x="711402" y="168139"/>
        <a:ext cx="803483" cy="1064884"/>
      </dsp:txXfrm>
    </dsp:sp>
    <dsp:sp modelId="{C4B69729-DBCC-4644-A5D7-441396C0CE34}">
      <dsp:nvSpPr>
        <dsp:cNvPr id="0" name=""/>
        <dsp:cNvSpPr/>
      </dsp:nvSpPr>
      <dsp:spPr>
        <a:xfrm>
          <a:off x="1521162" y="3811"/>
          <a:ext cx="1393541" cy="139354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b="1" kern="1200" dirty="0"/>
            <a:t>Disease B</a:t>
          </a:r>
          <a:endParaRPr lang="en-NL" sz="1900" b="1" kern="1200" dirty="0"/>
        </a:p>
      </dsp:txBody>
      <dsp:txXfrm>
        <a:off x="1916627" y="168139"/>
        <a:ext cx="803483" cy="10648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A55F8-AAB2-4CE4-9787-CEC50585E6D6}">
      <dsp:nvSpPr>
        <dsp:cNvPr id="0" name=""/>
        <dsp:cNvSpPr/>
      </dsp:nvSpPr>
      <dsp:spPr>
        <a:xfrm>
          <a:off x="1089403" y="8033"/>
          <a:ext cx="2937507" cy="293750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866900">
            <a:lnSpc>
              <a:spcPct val="90000"/>
            </a:lnSpc>
            <a:spcBef>
              <a:spcPct val="0"/>
            </a:spcBef>
            <a:spcAft>
              <a:spcPct val="35000"/>
            </a:spcAft>
            <a:buNone/>
          </a:pPr>
          <a:r>
            <a:rPr lang="en-US" sz="4200" b="1" kern="1200" dirty="0"/>
            <a:t>Disease A</a:t>
          </a:r>
          <a:endParaRPr lang="en-NL" sz="4200" b="1" kern="1200" dirty="0"/>
        </a:p>
      </dsp:txBody>
      <dsp:txXfrm>
        <a:off x="1499596" y="354429"/>
        <a:ext cx="1693698" cy="2244717"/>
      </dsp:txXfrm>
    </dsp:sp>
    <dsp:sp modelId="{C4B69729-DBCC-4644-A5D7-441396C0CE34}">
      <dsp:nvSpPr>
        <dsp:cNvPr id="0" name=""/>
        <dsp:cNvSpPr/>
      </dsp:nvSpPr>
      <dsp:spPr>
        <a:xfrm>
          <a:off x="3206526" y="8033"/>
          <a:ext cx="2937507" cy="293750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866900">
            <a:lnSpc>
              <a:spcPct val="90000"/>
            </a:lnSpc>
            <a:spcBef>
              <a:spcPct val="0"/>
            </a:spcBef>
            <a:spcAft>
              <a:spcPct val="35000"/>
            </a:spcAft>
            <a:buNone/>
          </a:pPr>
          <a:r>
            <a:rPr lang="en-US" sz="4200" b="1" kern="1200" dirty="0"/>
            <a:t>Disease B</a:t>
          </a:r>
          <a:endParaRPr lang="en-NL" sz="4200" b="1" kern="1200" dirty="0"/>
        </a:p>
      </dsp:txBody>
      <dsp:txXfrm>
        <a:off x="4040143" y="354429"/>
        <a:ext cx="1693698" cy="224471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56372-843E-4E93-830A-AF757830C002}" type="datetimeFigureOut">
              <a:rPr lang="nl-NL" smtClean="0"/>
              <a:t>4-11-2025</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A2272-393B-4F1C-A7B2-7F287B18F73A}" type="slidenum">
              <a:rPr lang="nl-NL" smtClean="0"/>
              <a:t>‹#›</a:t>
            </a:fld>
            <a:endParaRPr lang="nl-NL"/>
          </a:p>
        </p:txBody>
      </p:sp>
    </p:spTree>
    <p:extLst>
      <p:ext uri="{BB962C8B-B14F-4D97-AF65-F5344CB8AC3E}">
        <p14:creationId xmlns:p14="http://schemas.microsoft.com/office/powerpoint/2010/main" val="304656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Times New Roman" panose="02020603050405020304" pitchFamily="18" charset="0"/>
              </a:rPr>
              <a:t>Greek word </a:t>
            </a:r>
            <a:r>
              <a:rPr lang="en-US" sz="1800" b="0" i="1" u="none" strike="noStrike" baseline="0" dirty="0" err="1">
                <a:latin typeface="Times New Roman" panose="02020603050405020304" pitchFamily="18" charset="0"/>
              </a:rPr>
              <a:t>synergos</a:t>
            </a:r>
            <a:r>
              <a:rPr lang="en-US" sz="1800" b="0" i="1" u="none" strike="noStrike" baseline="0" dirty="0">
                <a:latin typeface="Times New Roman" panose="02020603050405020304" pitchFamily="18" charset="0"/>
              </a:rPr>
              <a:t>, </a:t>
            </a:r>
            <a:r>
              <a:rPr lang="en-US" sz="1800" b="0" i="0" u="none" strike="noStrike" baseline="0" dirty="0">
                <a:latin typeface="Times New Roman" panose="02020603050405020304" pitchFamily="18" charset="0"/>
              </a:rPr>
              <a:t>meaning two or more agents working together to create a greater effect than the sum of each working alone = the essence of a syndemic. </a:t>
            </a:r>
            <a:br>
              <a:rPr lang="en-US" sz="1800" b="0" i="0" u="none" strike="noStrike" baseline="0" dirty="0">
                <a:latin typeface="Times New Roman" panose="02020603050405020304" pitchFamily="18" charset="0"/>
              </a:rPr>
            </a:br>
            <a:r>
              <a:rPr lang="en-US" sz="1800" b="0" i="0" u="none" strike="noStrike" baseline="0" dirty="0">
                <a:latin typeface="Times New Roman" panose="02020603050405020304" pitchFamily="18" charset="0"/>
              </a:rPr>
              <a:t>The second is </a:t>
            </a:r>
            <a:r>
              <a:rPr lang="en-US" sz="1800" b="0" i="1" u="none" strike="noStrike" baseline="0" dirty="0">
                <a:latin typeface="Times New Roman" panose="02020603050405020304" pitchFamily="18" charset="0"/>
              </a:rPr>
              <a:t>demic, </a:t>
            </a:r>
            <a:r>
              <a:rPr lang="en-US" sz="1800" b="0" i="0" u="none" strike="noStrike" baseline="0" dirty="0">
                <a:latin typeface="Times New Roman" panose="02020603050405020304" pitchFamily="18" charset="0"/>
              </a:rPr>
              <a:t>a verbal suffix derived from the Greek word </a:t>
            </a:r>
            <a:r>
              <a:rPr lang="en-US" sz="1800" b="0" i="1" u="none" strike="noStrike" baseline="0" dirty="0">
                <a:latin typeface="Times New Roman" panose="02020603050405020304" pitchFamily="18" charset="0"/>
              </a:rPr>
              <a:t>demos, </a:t>
            </a:r>
            <a:r>
              <a:rPr lang="en-US" sz="1800" b="0" i="0" u="none" strike="noStrike" baseline="0" dirty="0">
                <a:latin typeface="Times New Roman" panose="02020603050405020304" pitchFamily="18" charset="0"/>
              </a:rPr>
              <a:t>or “ people.</a:t>
            </a:r>
            <a:endParaRPr lang="nl-NL" sz="1800" dirty="0"/>
          </a:p>
        </p:txBody>
      </p:sp>
      <p:sp>
        <p:nvSpPr>
          <p:cNvPr id="4" name="Slide Number Placeholder 3"/>
          <p:cNvSpPr>
            <a:spLocks noGrp="1"/>
          </p:cNvSpPr>
          <p:nvPr>
            <p:ph type="sldNum" sz="quarter" idx="5"/>
          </p:nvPr>
        </p:nvSpPr>
        <p:spPr/>
        <p:txBody>
          <a:bodyPr/>
          <a:lstStyle/>
          <a:p>
            <a:fld id="{2123A7FA-FCFC-244B-BDAD-D8133C1A6ABA}" type="slidenum">
              <a:rPr lang="en-NL" smtClean="0"/>
              <a:t>2</a:t>
            </a:fld>
            <a:endParaRPr lang="en-NL"/>
          </a:p>
        </p:txBody>
      </p:sp>
    </p:spTree>
    <p:extLst>
      <p:ext uri="{BB962C8B-B14F-4D97-AF65-F5344CB8AC3E}">
        <p14:creationId xmlns:p14="http://schemas.microsoft.com/office/powerpoint/2010/main" val="2524283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The individual week focuses on the final assignment, which will be a fun and truly unique one: namely, creating your own podcast. In this podcast, you’ll dive into the results of your research conducted during the online and on campus weeks, explore what they mean for practice and policy, and learn how to convincingly present your own insights to the public.</a:t>
            </a:r>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15</a:t>
            </a:fld>
            <a:endParaRPr lang="nl-NL"/>
          </a:p>
        </p:txBody>
      </p:sp>
    </p:spTree>
    <p:extLst>
      <p:ext uri="{BB962C8B-B14F-4D97-AF65-F5344CB8AC3E}">
        <p14:creationId xmlns:p14="http://schemas.microsoft.com/office/powerpoint/2010/main" val="2580889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16</a:t>
            </a:fld>
            <a:endParaRPr lang="nl-NL"/>
          </a:p>
        </p:txBody>
      </p:sp>
    </p:spTree>
    <p:extLst>
      <p:ext uri="{BB962C8B-B14F-4D97-AF65-F5344CB8AC3E}">
        <p14:creationId xmlns:p14="http://schemas.microsoft.com/office/powerpoint/2010/main" val="864894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Times New Roman" panose="02020603050405020304" pitchFamily="18" charset="0"/>
              </a:rPr>
              <a:t>Greek word </a:t>
            </a:r>
            <a:r>
              <a:rPr lang="en-US" sz="1800" b="0" i="1" u="none" strike="noStrike" baseline="0" dirty="0" err="1">
                <a:latin typeface="Times New Roman" panose="02020603050405020304" pitchFamily="18" charset="0"/>
              </a:rPr>
              <a:t>synergos</a:t>
            </a:r>
            <a:r>
              <a:rPr lang="en-US" sz="1800" b="0" i="1" u="none" strike="noStrike" baseline="0" dirty="0">
                <a:latin typeface="Times New Roman" panose="02020603050405020304" pitchFamily="18" charset="0"/>
              </a:rPr>
              <a:t>, </a:t>
            </a:r>
            <a:r>
              <a:rPr lang="en-US" sz="1800" b="0" i="0" u="none" strike="noStrike" baseline="0" dirty="0">
                <a:latin typeface="Times New Roman" panose="02020603050405020304" pitchFamily="18" charset="0"/>
              </a:rPr>
              <a:t>meaning two or more agents working together to create a greater effect than the sum of each working alone = the essence of a syndemic. </a:t>
            </a:r>
            <a:br>
              <a:rPr lang="en-US" sz="1800" b="0" i="0" u="none" strike="noStrike" baseline="0" dirty="0">
                <a:latin typeface="Times New Roman" panose="02020603050405020304" pitchFamily="18" charset="0"/>
              </a:rPr>
            </a:br>
            <a:r>
              <a:rPr lang="en-US" sz="1800" b="0" i="0" u="none" strike="noStrike" baseline="0" dirty="0">
                <a:latin typeface="Times New Roman" panose="02020603050405020304" pitchFamily="18" charset="0"/>
              </a:rPr>
              <a:t>The second is </a:t>
            </a:r>
            <a:r>
              <a:rPr lang="en-US" sz="1800" b="0" i="1" u="none" strike="noStrike" baseline="0" dirty="0">
                <a:latin typeface="Times New Roman" panose="02020603050405020304" pitchFamily="18" charset="0"/>
              </a:rPr>
              <a:t>demic, </a:t>
            </a:r>
            <a:r>
              <a:rPr lang="en-US" sz="1800" b="0" i="0" u="none" strike="noStrike" baseline="0" dirty="0">
                <a:latin typeface="Times New Roman" panose="02020603050405020304" pitchFamily="18" charset="0"/>
              </a:rPr>
              <a:t>a verbal suffix derived from the Greek word </a:t>
            </a:r>
            <a:r>
              <a:rPr lang="en-US" sz="1800" b="0" i="1" u="none" strike="noStrike" baseline="0" dirty="0">
                <a:latin typeface="Times New Roman" panose="02020603050405020304" pitchFamily="18" charset="0"/>
              </a:rPr>
              <a:t>demos, </a:t>
            </a:r>
            <a:r>
              <a:rPr lang="en-US" sz="1800" b="0" i="0" u="none" strike="noStrike" baseline="0" dirty="0">
                <a:latin typeface="Times New Roman" panose="02020603050405020304" pitchFamily="18" charset="0"/>
              </a:rPr>
              <a:t>or “ people.</a:t>
            </a:r>
            <a:endParaRPr lang="nl-NL" sz="1800" dirty="0"/>
          </a:p>
        </p:txBody>
      </p:sp>
      <p:sp>
        <p:nvSpPr>
          <p:cNvPr id="4" name="Slide Number Placeholder 3"/>
          <p:cNvSpPr>
            <a:spLocks noGrp="1"/>
          </p:cNvSpPr>
          <p:nvPr>
            <p:ph type="sldNum" sz="quarter" idx="5"/>
          </p:nvPr>
        </p:nvSpPr>
        <p:spPr/>
        <p:txBody>
          <a:bodyPr/>
          <a:lstStyle/>
          <a:p>
            <a:fld id="{2123A7FA-FCFC-244B-BDAD-D8133C1A6ABA}" type="slidenum">
              <a:rPr lang="en-NL" smtClean="0"/>
              <a:t>3</a:t>
            </a:fld>
            <a:endParaRPr lang="en-NL"/>
          </a:p>
        </p:txBody>
      </p:sp>
    </p:spTree>
    <p:extLst>
      <p:ext uri="{BB962C8B-B14F-4D97-AF65-F5344CB8AC3E}">
        <p14:creationId xmlns:p14="http://schemas.microsoft.com/office/powerpoint/2010/main" val="837175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b="1" i="0" dirty="0">
                <a:solidFill>
                  <a:srgbClr val="494C4E"/>
                </a:solidFill>
                <a:effectLst/>
                <a:latin typeface="Lato" panose="020F0502020204030203" pitchFamily="34" charset="0"/>
              </a:rPr>
              <a:t>M1: </a:t>
            </a:r>
            <a:r>
              <a:rPr lang="en-US" b="0" i="0" dirty="0">
                <a:solidFill>
                  <a:srgbClr val="494C4E"/>
                </a:solidFill>
                <a:effectLst/>
                <a:latin typeface="Lato" panose="020F0502020204030203" pitchFamily="34" charset="0"/>
              </a:rPr>
              <a:t>In the first module you will start with learning more about syndemics and understanding the concept of syndemics and how it was developed. </a:t>
            </a:r>
            <a:br>
              <a:rPr lang="en-US" b="0" i="0" dirty="0">
                <a:solidFill>
                  <a:srgbClr val="494C4E"/>
                </a:solidFill>
                <a:effectLst/>
                <a:latin typeface="Lato" panose="020F0502020204030203" pitchFamily="34" charset="0"/>
              </a:rPr>
            </a:br>
            <a:r>
              <a:rPr lang="en-US" b="1" i="0" dirty="0">
                <a:solidFill>
                  <a:srgbClr val="494C4E"/>
                </a:solidFill>
                <a:effectLst/>
                <a:latin typeface="Lato" panose="020F0502020204030203" pitchFamily="34" charset="0"/>
              </a:rPr>
              <a:t>M2: </a:t>
            </a:r>
            <a:r>
              <a:rPr lang="en-US" b="0" i="0" dirty="0">
                <a:solidFill>
                  <a:srgbClr val="494C4E"/>
                </a:solidFill>
                <a:effectLst/>
                <a:latin typeface="Lato" panose="020F0502020204030203" pitchFamily="34" charset="0"/>
              </a:rPr>
              <a:t>In the second module you will learn about how to assess whether health conditions cluster and interact in a population. </a:t>
            </a:r>
          </a:p>
          <a:p>
            <a:r>
              <a:rPr lang="en-US" b="0" i="0" dirty="0">
                <a:solidFill>
                  <a:srgbClr val="494C4E"/>
                </a:solidFill>
                <a:effectLst/>
                <a:latin typeface="Lato" panose="020F0502020204030203" pitchFamily="34" charset="0"/>
              </a:rPr>
              <a:t>&gt;&gt; Quantitative </a:t>
            </a:r>
          </a:p>
          <a:p>
            <a:r>
              <a:rPr lang="en-US" b="1" i="0" dirty="0">
                <a:solidFill>
                  <a:srgbClr val="494C4E"/>
                </a:solidFill>
                <a:effectLst/>
                <a:latin typeface="Lato" panose="020F0502020204030203" pitchFamily="34" charset="0"/>
              </a:rPr>
              <a:t>M3: </a:t>
            </a:r>
            <a:r>
              <a:rPr lang="en-US" b="0" i="0" dirty="0">
                <a:solidFill>
                  <a:srgbClr val="494C4E"/>
                </a:solidFill>
                <a:effectLst/>
                <a:latin typeface="Lato" panose="020F0502020204030203" pitchFamily="34" charset="0"/>
              </a:rPr>
              <a:t>The third module introduces you to qualitative research. Qualitative methods will help you understand the social and contextual conditions that shape these clusters and interactions. </a:t>
            </a:r>
          </a:p>
          <a:p>
            <a:r>
              <a:rPr lang="nl-NL" b="1" dirty="0"/>
              <a:t>M4: </a:t>
            </a:r>
            <a:r>
              <a:rPr lang="nl-NL" b="0" dirty="0"/>
              <a:t>In </a:t>
            </a:r>
            <a:r>
              <a:rPr lang="nl-NL" b="0" dirty="0" err="1"/>
              <a:t>the</a:t>
            </a:r>
            <a:r>
              <a:rPr lang="nl-NL" b="0" dirty="0"/>
              <a:t> last module </a:t>
            </a:r>
            <a:r>
              <a:rPr lang="en-US" b="0" i="0" dirty="0">
                <a:solidFill>
                  <a:srgbClr val="494C4E"/>
                </a:solidFill>
                <a:effectLst/>
                <a:latin typeface="Lato" panose="020F0502020204030203" pitchFamily="34" charset="0"/>
              </a:rPr>
              <a:t>you will learn how to combine quantitative, qualitative into a mixed-method approach.  </a:t>
            </a:r>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8</a:t>
            </a:fld>
            <a:endParaRPr lang="nl-NL"/>
          </a:p>
        </p:txBody>
      </p:sp>
    </p:spTree>
    <p:extLst>
      <p:ext uri="{BB962C8B-B14F-4D97-AF65-F5344CB8AC3E}">
        <p14:creationId xmlns:p14="http://schemas.microsoft.com/office/powerpoint/2010/main" val="3664904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M1: </a:t>
            </a:r>
            <a:r>
              <a:rPr lang="en-US" b="0" i="0" dirty="0">
                <a:solidFill>
                  <a:srgbClr val="494C4E"/>
                </a:solidFill>
                <a:effectLst/>
                <a:latin typeface="Lato" panose="020F0502020204030203" pitchFamily="34" charset="0"/>
              </a:rPr>
              <a:t>In the first module you will start with learning more about syndemics and understanding the concept of syndemics and how it was developed. </a:t>
            </a:r>
            <a:br>
              <a:rPr lang="en-US" b="0" i="0" dirty="0">
                <a:solidFill>
                  <a:srgbClr val="494C4E"/>
                </a:solidFill>
                <a:effectLst/>
                <a:latin typeface="Lato" panose="020F0502020204030203" pitchFamily="34" charset="0"/>
              </a:rPr>
            </a:br>
            <a:r>
              <a:rPr lang="en-US" b="1" i="0" dirty="0">
                <a:solidFill>
                  <a:srgbClr val="494C4E"/>
                </a:solidFill>
                <a:effectLst/>
                <a:latin typeface="Lato" panose="020F0502020204030203" pitchFamily="34" charset="0"/>
              </a:rPr>
              <a:t>M2: </a:t>
            </a:r>
            <a:r>
              <a:rPr lang="en-US" b="0" i="0" dirty="0">
                <a:solidFill>
                  <a:srgbClr val="494C4E"/>
                </a:solidFill>
                <a:effectLst/>
                <a:latin typeface="Lato" panose="020F0502020204030203" pitchFamily="34" charset="0"/>
              </a:rPr>
              <a:t>The second module has a quantitative focus where you will dive into routinely collected data from General Practitioners and SN and use statistical programs such as R studio and SPSS to explore whether health conditions cluster and interact within a population.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M3: </a:t>
            </a:r>
            <a:r>
              <a:rPr lang="en-US" b="0" i="0" dirty="0">
                <a:solidFill>
                  <a:srgbClr val="494C4E"/>
                </a:solidFill>
                <a:effectLst/>
                <a:latin typeface="Lato" panose="020F0502020204030203" pitchFamily="34" charset="0"/>
              </a:rPr>
              <a:t>The third module introduces you to qualitative research. Qualitative methods will help you understand the social and contextual conditions that shape these clusters and interactions. </a:t>
            </a:r>
          </a:p>
          <a:p>
            <a:r>
              <a:rPr lang="nl-NL" b="1" dirty="0"/>
              <a:t>M4: </a:t>
            </a:r>
            <a:r>
              <a:rPr lang="nl-NL" b="0" dirty="0"/>
              <a:t>In </a:t>
            </a:r>
            <a:r>
              <a:rPr lang="nl-NL" b="0" dirty="0" err="1"/>
              <a:t>the</a:t>
            </a:r>
            <a:r>
              <a:rPr lang="nl-NL" b="0" dirty="0"/>
              <a:t> last module </a:t>
            </a:r>
            <a:r>
              <a:rPr lang="en-US" b="0" i="0" dirty="0">
                <a:solidFill>
                  <a:srgbClr val="494C4E"/>
                </a:solidFill>
                <a:effectLst/>
                <a:latin typeface="Lato" panose="020F0502020204030203" pitchFamily="34" charset="0"/>
              </a:rPr>
              <a:t>you will learn how to combine quantitative, qualitative into a mixed-method approach.  </a:t>
            </a:r>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9</a:t>
            </a:fld>
            <a:endParaRPr lang="nl-NL"/>
          </a:p>
        </p:txBody>
      </p:sp>
    </p:spTree>
    <p:extLst>
      <p:ext uri="{BB962C8B-B14F-4D97-AF65-F5344CB8AC3E}">
        <p14:creationId xmlns:p14="http://schemas.microsoft.com/office/powerpoint/2010/main" val="423744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M1: </a:t>
            </a:r>
            <a:r>
              <a:rPr lang="en-US" b="0" i="0" dirty="0">
                <a:solidFill>
                  <a:srgbClr val="494C4E"/>
                </a:solidFill>
                <a:effectLst/>
                <a:latin typeface="Lato" panose="020F0502020204030203" pitchFamily="34" charset="0"/>
              </a:rPr>
              <a:t>In the first module you will start with learning more about syndemics and understanding the concept of syndemics and how it was developed. </a:t>
            </a:r>
            <a:br>
              <a:rPr lang="en-US" b="0" i="0" dirty="0">
                <a:solidFill>
                  <a:srgbClr val="494C4E"/>
                </a:solidFill>
                <a:effectLst/>
                <a:latin typeface="Lato" panose="020F0502020204030203" pitchFamily="34" charset="0"/>
              </a:rPr>
            </a:br>
            <a:r>
              <a:rPr lang="en-US" b="1" i="0" dirty="0">
                <a:solidFill>
                  <a:srgbClr val="494C4E"/>
                </a:solidFill>
                <a:effectLst/>
                <a:latin typeface="Lato" panose="020F0502020204030203" pitchFamily="34" charset="0"/>
              </a:rPr>
              <a:t>M2: </a:t>
            </a:r>
            <a:r>
              <a:rPr lang="en-US" b="0" i="0" dirty="0">
                <a:solidFill>
                  <a:srgbClr val="494C4E"/>
                </a:solidFill>
                <a:effectLst/>
                <a:latin typeface="Lato" panose="020F0502020204030203" pitchFamily="34" charset="0"/>
              </a:rPr>
              <a:t>The second module has a quantitative focus where you will dive into routinely collected data from General Practitioners and SN and use statistical programs such as R studio and SPSS to explore whether health conditions cluster and interact within a population.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M3: </a:t>
            </a:r>
            <a:r>
              <a:rPr lang="en-US" b="0" i="0" dirty="0">
                <a:solidFill>
                  <a:srgbClr val="494C4E"/>
                </a:solidFill>
                <a:effectLst/>
                <a:latin typeface="Lato" panose="020F0502020204030203" pitchFamily="34" charset="0"/>
              </a:rPr>
              <a:t>The third module introduces you to qualitative research. Qualitative methods will help you understand the social and contextual conditions that shape these clusters and interactions. </a:t>
            </a:r>
          </a:p>
          <a:p>
            <a:r>
              <a:rPr lang="nl-NL" b="1" dirty="0"/>
              <a:t>M4: </a:t>
            </a:r>
            <a:r>
              <a:rPr lang="nl-NL" b="0" dirty="0"/>
              <a:t>In </a:t>
            </a:r>
            <a:r>
              <a:rPr lang="nl-NL" b="0" dirty="0" err="1"/>
              <a:t>the</a:t>
            </a:r>
            <a:r>
              <a:rPr lang="nl-NL" b="0" dirty="0"/>
              <a:t> last module </a:t>
            </a:r>
            <a:r>
              <a:rPr lang="en-US" b="0" i="0" dirty="0">
                <a:solidFill>
                  <a:srgbClr val="494C4E"/>
                </a:solidFill>
                <a:effectLst/>
                <a:latin typeface="Lato" panose="020F0502020204030203" pitchFamily="34" charset="0"/>
              </a:rPr>
              <a:t>you will learn how to combine quantitative, qualitative into a mixed-method approach.  </a:t>
            </a:r>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10</a:t>
            </a:fld>
            <a:endParaRPr lang="nl-NL"/>
          </a:p>
        </p:txBody>
      </p:sp>
    </p:spTree>
    <p:extLst>
      <p:ext uri="{BB962C8B-B14F-4D97-AF65-F5344CB8AC3E}">
        <p14:creationId xmlns:p14="http://schemas.microsoft.com/office/powerpoint/2010/main" val="3049556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M1: </a:t>
            </a:r>
            <a:r>
              <a:rPr lang="en-US" b="0" i="0" dirty="0">
                <a:solidFill>
                  <a:srgbClr val="494C4E"/>
                </a:solidFill>
                <a:effectLst/>
                <a:latin typeface="Lato" panose="020F0502020204030203" pitchFamily="34" charset="0"/>
              </a:rPr>
              <a:t>In the first module you will start with learning more about syndemics and understanding the concept of syndemics and how it was developed. </a:t>
            </a:r>
            <a:br>
              <a:rPr lang="en-US" b="0" i="0" dirty="0">
                <a:solidFill>
                  <a:srgbClr val="494C4E"/>
                </a:solidFill>
                <a:effectLst/>
                <a:latin typeface="Lato" panose="020F0502020204030203" pitchFamily="34" charset="0"/>
              </a:rPr>
            </a:br>
            <a:r>
              <a:rPr lang="en-US" b="1" i="0" dirty="0">
                <a:solidFill>
                  <a:srgbClr val="494C4E"/>
                </a:solidFill>
                <a:effectLst/>
                <a:latin typeface="Lato" panose="020F0502020204030203" pitchFamily="34" charset="0"/>
              </a:rPr>
              <a:t>M2: </a:t>
            </a:r>
            <a:r>
              <a:rPr lang="en-US" b="0" i="0" dirty="0">
                <a:solidFill>
                  <a:srgbClr val="494C4E"/>
                </a:solidFill>
                <a:effectLst/>
                <a:latin typeface="Lato" panose="020F0502020204030203" pitchFamily="34" charset="0"/>
              </a:rPr>
              <a:t>The second module has a quantitative focus where you will dive into routinely collected data from General Practitioners and SN and use statistical programs such as R studio and SPSS to explore whether health conditions cluster and interact within a population.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M3: </a:t>
            </a:r>
            <a:r>
              <a:rPr lang="en-US" b="0" i="0" dirty="0">
                <a:solidFill>
                  <a:srgbClr val="494C4E"/>
                </a:solidFill>
                <a:effectLst/>
                <a:latin typeface="Lato" panose="020F0502020204030203" pitchFamily="34" charset="0"/>
              </a:rPr>
              <a:t>The third module introduces you to qualitative research. Qualitative methods will help you understand the social and contextual conditions that shape these clusters and interactions. </a:t>
            </a:r>
          </a:p>
          <a:p>
            <a:r>
              <a:rPr lang="nl-NL" b="1" dirty="0"/>
              <a:t>M4: </a:t>
            </a:r>
            <a:r>
              <a:rPr lang="nl-NL" b="0" dirty="0"/>
              <a:t>In </a:t>
            </a:r>
            <a:r>
              <a:rPr lang="nl-NL" b="0" dirty="0" err="1"/>
              <a:t>the</a:t>
            </a:r>
            <a:r>
              <a:rPr lang="nl-NL" b="0" dirty="0"/>
              <a:t> last module </a:t>
            </a:r>
            <a:r>
              <a:rPr lang="en-US" b="0" i="0" dirty="0">
                <a:solidFill>
                  <a:srgbClr val="494C4E"/>
                </a:solidFill>
                <a:effectLst/>
                <a:latin typeface="Lato" panose="020F0502020204030203" pitchFamily="34" charset="0"/>
              </a:rPr>
              <a:t>you will learn how to combine quantitative, qualitative into a mixed-method approach.  </a:t>
            </a:r>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11</a:t>
            </a:fld>
            <a:endParaRPr lang="nl-NL"/>
          </a:p>
        </p:txBody>
      </p:sp>
    </p:spTree>
    <p:extLst>
      <p:ext uri="{BB962C8B-B14F-4D97-AF65-F5344CB8AC3E}">
        <p14:creationId xmlns:p14="http://schemas.microsoft.com/office/powerpoint/2010/main" val="1072784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M1: </a:t>
            </a:r>
            <a:r>
              <a:rPr lang="en-US" b="0" i="0" dirty="0">
                <a:solidFill>
                  <a:srgbClr val="494C4E"/>
                </a:solidFill>
                <a:effectLst/>
                <a:latin typeface="Lato" panose="020F0502020204030203" pitchFamily="34" charset="0"/>
              </a:rPr>
              <a:t>In the first module you will start with learning more about syndemics and understanding the concept of syndemics and how it was developed. </a:t>
            </a:r>
            <a:br>
              <a:rPr lang="en-US" b="0" i="0" dirty="0">
                <a:solidFill>
                  <a:srgbClr val="494C4E"/>
                </a:solidFill>
                <a:effectLst/>
                <a:latin typeface="Lato" panose="020F0502020204030203" pitchFamily="34" charset="0"/>
              </a:rPr>
            </a:br>
            <a:r>
              <a:rPr lang="en-US" b="1" i="0" dirty="0">
                <a:solidFill>
                  <a:srgbClr val="494C4E"/>
                </a:solidFill>
                <a:effectLst/>
                <a:latin typeface="Lato" panose="020F0502020204030203" pitchFamily="34" charset="0"/>
              </a:rPr>
              <a:t>M2: </a:t>
            </a:r>
            <a:r>
              <a:rPr lang="en-US" b="0" i="0" dirty="0">
                <a:solidFill>
                  <a:srgbClr val="494C4E"/>
                </a:solidFill>
                <a:effectLst/>
                <a:latin typeface="Lato" panose="020F0502020204030203" pitchFamily="34" charset="0"/>
              </a:rPr>
              <a:t>The second module has a quantitative focus where you will dive into routinely collected data from General Practitioners and SN and use statistical programs such as R studio and SPSS to explore whether health conditions cluster and interact within a population.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494C4E"/>
                </a:solidFill>
                <a:effectLst/>
                <a:latin typeface="Lato" panose="020F0502020204030203" pitchFamily="34" charset="0"/>
              </a:rPr>
              <a:t>M3: </a:t>
            </a:r>
            <a:r>
              <a:rPr lang="en-US" b="0" i="0" dirty="0">
                <a:solidFill>
                  <a:srgbClr val="494C4E"/>
                </a:solidFill>
                <a:effectLst/>
                <a:latin typeface="Lato" panose="020F0502020204030203" pitchFamily="34" charset="0"/>
              </a:rPr>
              <a:t>The third module introduces you to qualitative research. Qualitative methods will help you understand the social and contextual conditions that shape these clusters and interactions. </a:t>
            </a:r>
          </a:p>
          <a:p>
            <a:r>
              <a:rPr lang="nl-NL" b="1" dirty="0"/>
              <a:t>M4: </a:t>
            </a:r>
            <a:r>
              <a:rPr lang="nl-NL" b="0" dirty="0"/>
              <a:t>In </a:t>
            </a:r>
            <a:r>
              <a:rPr lang="nl-NL" b="0" dirty="0" err="1"/>
              <a:t>the</a:t>
            </a:r>
            <a:r>
              <a:rPr lang="nl-NL" b="0" dirty="0"/>
              <a:t> last module </a:t>
            </a:r>
            <a:r>
              <a:rPr lang="en-US" b="0" i="0" dirty="0">
                <a:solidFill>
                  <a:srgbClr val="494C4E"/>
                </a:solidFill>
                <a:effectLst/>
                <a:latin typeface="Lato" panose="020F0502020204030203" pitchFamily="34" charset="0"/>
              </a:rPr>
              <a:t>you will learn how to combine quantitative, qualitative into a mixed-method approach.  </a:t>
            </a:r>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12</a:t>
            </a:fld>
            <a:endParaRPr lang="nl-NL"/>
          </a:p>
        </p:txBody>
      </p:sp>
    </p:spTree>
    <p:extLst>
      <p:ext uri="{BB962C8B-B14F-4D97-AF65-F5344CB8AC3E}">
        <p14:creationId xmlns:p14="http://schemas.microsoft.com/office/powerpoint/2010/main" val="2024012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13</a:t>
            </a:fld>
            <a:endParaRPr lang="nl-NL"/>
          </a:p>
        </p:txBody>
      </p:sp>
    </p:spTree>
    <p:extLst>
      <p:ext uri="{BB962C8B-B14F-4D97-AF65-F5344CB8AC3E}">
        <p14:creationId xmlns:p14="http://schemas.microsoft.com/office/powerpoint/2010/main" val="101310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0" dirty="0"/>
          </a:p>
        </p:txBody>
      </p:sp>
      <p:sp>
        <p:nvSpPr>
          <p:cNvPr id="4" name="Tijdelijke aanduiding voor dianummer 3"/>
          <p:cNvSpPr>
            <a:spLocks noGrp="1"/>
          </p:cNvSpPr>
          <p:nvPr>
            <p:ph type="sldNum" sz="quarter" idx="5"/>
          </p:nvPr>
        </p:nvSpPr>
        <p:spPr/>
        <p:txBody>
          <a:bodyPr/>
          <a:lstStyle/>
          <a:p>
            <a:fld id="{736A2272-393B-4F1C-A7B2-7F287B18F73A}" type="slidenum">
              <a:rPr lang="nl-NL" smtClean="0"/>
              <a:t>14</a:t>
            </a:fld>
            <a:endParaRPr lang="nl-NL"/>
          </a:p>
        </p:txBody>
      </p:sp>
    </p:spTree>
    <p:extLst>
      <p:ext uri="{BB962C8B-B14F-4D97-AF65-F5344CB8AC3E}">
        <p14:creationId xmlns:p14="http://schemas.microsoft.com/office/powerpoint/2010/main" val="1236144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FD10154-20F8-40D1-9C06-DBED4224D25E}" type="datetimeFigureOut">
              <a:rPr lang="en-NL" smtClean="0"/>
              <a:t>04/11/2025</a:t>
            </a:fld>
            <a:endParaRPr lang="en-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NL"/>
          </a:p>
        </p:txBody>
      </p:sp>
      <p:sp>
        <p:nvSpPr>
          <p:cNvPr id="9" name="Slide Number Placeholder 8"/>
          <p:cNvSpPr>
            <a:spLocks noGrp="1"/>
          </p:cNvSpPr>
          <p:nvPr>
            <p:ph type="sldNum" sz="quarter" idx="12"/>
          </p:nvPr>
        </p:nvSpPr>
        <p:spPr/>
        <p:txBody>
          <a:bodyPr/>
          <a:lstStyle/>
          <a:p>
            <a:fld id="{B52E2299-1285-42F8-B65E-A0C8CB295726}" type="slidenum">
              <a:rPr lang="en-NL" smtClean="0"/>
              <a:t>‹#›</a:t>
            </a:fld>
            <a:endParaRPr lang="en-NL"/>
          </a:p>
        </p:txBody>
      </p:sp>
    </p:spTree>
    <p:extLst>
      <p:ext uri="{BB962C8B-B14F-4D97-AF65-F5344CB8AC3E}">
        <p14:creationId xmlns:p14="http://schemas.microsoft.com/office/powerpoint/2010/main" val="8113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630BC-E0A7-E555-0D18-22154D26FE59}"/>
              </a:ext>
            </a:extLst>
          </p:cNvPr>
          <p:cNvSpPr>
            <a:spLocks noGrp="1"/>
          </p:cNvSpPr>
          <p:nvPr>
            <p:ph type="title"/>
          </p:nvPr>
        </p:nvSpPr>
        <p:spPr/>
        <p:txBody>
          <a:bodyPr/>
          <a:lstStyle/>
          <a:p>
            <a:r>
              <a:rPr lang="en-US"/>
              <a:t>Click to edit Master title style</a:t>
            </a:r>
            <a:endParaRPr lang="en-NL" dirty="0"/>
          </a:p>
        </p:txBody>
      </p:sp>
      <p:sp>
        <p:nvSpPr>
          <p:cNvPr id="3" name="Content Placeholder 2">
            <a:extLst>
              <a:ext uri="{FF2B5EF4-FFF2-40B4-BE49-F238E27FC236}">
                <a16:creationId xmlns:a16="http://schemas.microsoft.com/office/drawing/2014/main" id="{EE0A3AEC-93A9-AD74-8C14-D9631D4379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B75B3AC4-17BF-2609-4124-A2B583878B96}"/>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Footer Placeholder 4">
            <a:extLst>
              <a:ext uri="{FF2B5EF4-FFF2-40B4-BE49-F238E27FC236}">
                <a16:creationId xmlns:a16="http://schemas.microsoft.com/office/drawing/2014/main" id="{4CD48CE3-6D48-951C-FFE8-338AC04A21FF}"/>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38CFAB2D-1618-526B-A728-29EDF2EDFDB1}"/>
              </a:ext>
            </a:extLst>
          </p:cNvPr>
          <p:cNvSpPr>
            <a:spLocks noGrp="1"/>
          </p:cNvSpPr>
          <p:nvPr>
            <p:ph type="sldNum" sz="quarter" idx="12"/>
          </p:nvPr>
        </p:nvSpPr>
        <p:spPr/>
        <p:txBody>
          <a:bodyPr/>
          <a:lstStyle/>
          <a:p>
            <a:fld id="{98CF35A3-471F-2148-8162-02E5C4A439F0}" type="slidenum">
              <a:rPr lang="en-NL" smtClean="0"/>
              <a:t>‹#›</a:t>
            </a:fld>
            <a:endParaRPr lang="en-NL"/>
          </a:p>
        </p:txBody>
      </p:sp>
      <p:pic>
        <p:nvPicPr>
          <p:cNvPr id="9" name="Picture 8">
            <a:extLst>
              <a:ext uri="{FF2B5EF4-FFF2-40B4-BE49-F238E27FC236}">
                <a16:creationId xmlns:a16="http://schemas.microsoft.com/office/drawing/2014/main" id="{B2C4FC9E-DA91-2679-1BB3-01900FFA1944}"/>
              </a:ext>
            </a:extLst>
          </p:cNvPr>
          <p:cNvPicPr>
            <a:picLocks noChangeAspect="1"/>
          </p:cNvPicPr>
          <p:nvPr userDrawn="1"/>
        </p:nvPicPr>
        <p:blipFill>
          <a:blip r:embed="rId3"/>
          <a:stretch>
            <a:fillRect/>
          </a:stretch>
        </p:blipFill>
        <p:spPr>
          <a:xfrm>
            <a:off x="223349" y="5414184"/>
            <a:ext cx="1257476" cy="1257476"/>
          </a:xfrm>
          <a:prstGeom prst="rect">
            <a:avLst/>
          </a:prstGeom>
        </p:spPr>
      </p:pic>
    </p:spTree>
    <p:extLst>
      <p:ext uri="{BB962C8B-B14F-4D97-AF65-F5344CB8AC3E}">
        <p14:creationId xmlns:p14="http://schemas.microsoft.com/office/powerpoint/2010/main" val="1262731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 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3434F-0F42-7DD5-C5CD-DFB7398D734A}"/>
              </a:ext>
            </a:extLst>
          </p:cNvPr>
          <p:cNvSpPr>
            <a:spLocks noGrp="1"/>
          </p:cNvSpPr>
          <p:nvPr>
            <p:ph type="ctrTitle" hasCustomPrompt="1"/>
          </p:nvPr>
        </p:nvSpPr>
        <p:spPr>
          <a:xfrm>
            <a:off x="4174709" y="1245094"/>
            <a:ext cx="7077670" cy="1655762"/>
          </a:xfrm>
        </p:spPr>
        <p:txBody>
          <a:bodyPr anchor="b">
            <a:normAutofit/>
          </a:bodyPr>
          <a:lstStyle>
            <a:lvl1pPr algn="l">
              <a:defRPr sz="4000"/>
            </a:lvl1pPr>
          </a:lstStyle>
          <a:p>
            <a:r>
              <a:rPr lang="en-GB" dirty="0"/>
              <a:t>Title</a:t>
            </a:r>
            <a:endParaRPr lang="en-NL" dirty="0"/>
          </a:p>
        </p:txBody>
      </p:sp>
      <p:sp>
        <p:nvSpPr>
          <p:cNvPr id="3" name="Subtitle 2">
            <a:extLst>
              <a:ext uri="{FF2B5EF4-FFF2-40B4-BE49-F238E27FC236}">
                <a16:creationId xmlns:a16="http://schemas.microsoft.com/office/drawing/2014/main" id="{2C6A9E5B-DD66-A988-5D1E-E9B8341F9EF8}"/>
              </a:ext>
            </a:extLst>
          </p:cNvPr>
          <p:cNvSpPr>
            <a:spLocks noGrp="1"/>
          </p:cNvSpPr>
          <p:nvPr>
            <p:ph type="subTitle" idx="1" hasCustomPrompt="1"/>
          </p:nvPr>
        </p:nvSpPr>
        <p:spPr>
          <a:xfrm>
            <a:off x="4174709" y="2900856"/>
            <a:ext cx="7077670" cy="857644"/>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NL" dirty="0"/>
          </a:p>
        </p:txBody>
      </p:sp>
      <p:sp>
        <p:nvSpPr>
          <p:cNvPr id="16" name="Text Placeholder 15">
            <a:extLst>
              <a:ext uri="{FF2B5EF4-FFF2-40B4-BE49-F238E27FC236}">
                <a16:creationId xmlns:a16="http://schemas.microsoft.com/office/drawing/2014/main" id="{EC1A3709-A868-89EF-647C-33E40C8A6AD4}"/>
              </a:ext>
            </a:extLst>
          </p:cNvPr>
          <p:cNvSpPr>
            <a:spLocks noGrp="1"/>
          </p:cNvSpPr>
          <p:nvPr>
            <p:ph type="body" sz="quarter" idx="10" hasCustomPrompt="1"/>
          </p:nvPr>
        </p:nvSpPr>
        <p:spPr>
          <a:xfrm>
            <a:off x="4175060" y="4225149"/>
            <a:ext cx="7077139" cy="1279525"/>
          </a:xfrm>
        </p:spPr>
        <p:txBody>
          <a:bodyPr>
            <a:normAutofit/>
          </a:bodyPr>
          <a:lstStyle>
            <a:lvl1pPr marL="0" indent="0">
              <a:buNone/>
              <a:defRPr sz="1800">
                <a:solidFill>
                  <a:schemeClr val="tx2"/>
                </a:solidFill>
              </a:defRPr>
            </a:lvl1pPr>
          </a:lstStyle>
          <a:p>
            <a:pPr lvl="0"/>
            <a:r>
              <a:rPr lang="en-GB" dirty="0"/>
              <a:t>Date + Speaker</a:t>
            </a:r>
            <a:endParaRPr lang="en-NL" dirty="0"/>
          </a:p>
        </p:txBody>
      </p:sp>
      <p:sp>
        <p:nvSpPr>
          <p:cNvPr id="4" name="Date Placeholder 3">
            <a:extLst>
              <a:ext uri="{FF2B5EF4-FFF2-40B4-BE49-F238E27FC236}">
                <a16:creationId xmlns:a16="http://schemas.microsoft.com/office/drawing/2014/main" id="{94319B9C-6522-C9C3-AACB-8906C000A040}"/>
              </a:ext>
            </a:extLst>
          </p:cNvPr>
          <p:cNvSpPr>
            <a:spLocks noGrp="1"/>
          </p:cNvSpPr>
          <p:nvPr>
            <p:ph type="dt" sz="half" idx="2"/>
          </p:nvPr>
        </p:nvSpPr>
        <p:spPr>
          <a:xfrm>
            <a:off x="1727902" y="6356350"/>
            <a:ext cx="2743200" cy="365125"/>
          </a:xfrm>
          <a:prstGeom prst="rect">
            <a:avLst/>
          </a:prstGeom>
        </p:spPr>
        <p:txBody>
          <a:bodyPr vert="horz" lIns="91440" tIns="45720" rIns="91440" bIns="45720" rtlCol="0" anchor="ctr"/>
          <a:lstStyle>
            <a:lvl1pPr algn="l">
              <a:defRPr sz="1200">
                <a:solidFill>
                  <a:schemeClr val="accent2"/>
                </a:solidFill>
              </a:defRPr>
            </a:lvl1pPr>
          </a:lstStyle>
          <a:p>
            <a:fld id="{540AE4B7-B00F-D54B-8C73-DA5FDCB3B785}" type="datetime3">
              <a:rPr lang="en-US" smtClean="0"/>
              <a:pPr/>
              <a:t>4 November 2025</a:t>
            </a:fld>
            <a:endParaRPr lang="en-NL" dirty="0"/>
          </a:p>
        </p:txBody>
      </p:sp>
      <p:sp>
        <p:nvSpPr>
          <p:cNvPr id="5" name="Footer Placeholder 4">
            <a:extLst>
              <a:ext uri="{FF2B5EF4-FFF2-40B4-BE49-F238E27FC236}">
                <a16:creationId xmlns:a16="http://schemas.microsoft.com/office/drawing/2014/main" id="{93BE0E86-2406-DCEB-9213-4343F5A8E09B}"/>
              </a:ext>
            </a:extLst>
          </p:cNvPr>
          <p:cNvSpPr>
            <a:spLocks noGrp="1"/>
          </p:cNvSpPr>
          <p:nvPr>
            <p:ph type="ftr" sz="quarter" idx="3"/>
          </p:nvPr>
        </p:nvSpPr>
        <p:spPr>
          <a:xfrm>
            <a:off x="4483451" y="6356350"/>
            <a:ext cx="4114800" cy="365125"/>
          </a:xfrm>
          <a:prstGeom prst="rect">
            <a:avLst/>
          </a:prstGeom>
        </p:spPr>
        <p:txBody>
          <a:bodyPr vert="horz" lIns="91440" tIns="45720" rIns="91440" bIns="45720" rtlCol="0" anchor="ctr"/>
          <a:lstStyle>
            <a:lvl1pPr algn="ctr">
              <a:defRPr sz="1200">
                <a:solidFill>
                  <a:schemeClr val="accent2"/>
                </a:solidFill>
              </a:defRPr>
            </a:lvl1pPr>
          </a:lstStyle>
          <a:p>
            <a:endParaRPr lang="en-NL" dirty="0"/>
          </a:p>
        </p:txBody>
      </p:sp>
      <p:sp>
        <p:nvSpPr>
          <p:cNvPr id="6" name="Slide Number Placeholder 5">
            <a:extLst>
              <a:ext uri="{FF2B5EF4-FFF2-40B4-BE49-F238E27FC236}">
                <a16:creationId xmlns:a16="http://schemas.microsoft.com/office/drawing/2014/main" id="{18EEFE86-F2E5-8355-56F3-B5062555B7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2"/>
                </a:solidFill>
              </a:defRPr>
            </a:lvl1pPr>
          </a:lstStyle>
          <a:p>
            <a:fld id="{98CF35A3-471F-2148-8162-02E5C4A439F0}" type="slidenum">
              <a:rPr lang="en-NL" smtClean="0"/>
              <a:pPr/>
              <a:t>‹#›</a:t>
            </a:fld>
            <a:endParaRPr lang="en-NL"/>
          </a:p>
        </p:txBody>
      </p:sp>
      <p:pic>
        <p:nvPicPr>
          <p:cNvPr id="8" name="Picture 7">
            <a:extLst>
              <a:ext uri="{FF2B5EF4-FFF2-40B4-BE49-F238E27FC236}">
                <a16:creationId xmlns:a16="http://schemas.microsoft.com/office/drawing/2014/main" id="{5AD5FCDE-1CD1-A7D1-7E6A-E42ECE1EBC7D}"/>
              </a:ext>
            </a:extLst>
          </p:cNvPr>
          <p:cNvPicPr>
            <a:picLocks noChangeAspect="1"/>
          </p:cNvPicPr>
          <p:nvPr userDrawn="1"/>
        </p:nvPicPr>
        <p:blipFill>
          <a:blip r:embed="rId3"/>
          <a:stretch>
            <a:fillRect/>
          </a:stretch>
        </p:blipFill>
        <p:spPr>
          <a:xfrm>
            <a:off x="794577" y="1839835"/>
            <a:ext cx="3178327" cy="3178327"/>
          </a:xfrm>
          <a:prstGeom prst="rect">
            <a:avLst/>
          </a:prstGeom>
        </p:spPr>
      </p:pic>
    </p:spTree>
    <p:extLst>
      <p:ext uri="{BB962C8B-B14F-4D97-AF65-F5344CB8AC3E}">
        <p14:creationId xmlns:p14="http://schemas.microsoft.com/office/powerpoint/2010/main" val="2973755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B9FCC-07DA-1CC6-F03A-DA1E04EAE9EB}"/>
              </a:ext>
            </a:extLst>
          </p:cNvPr>
          <p:cNvSpPr>
            <a:spLocks noGrp="1"/>
          </p:cNvSpPr>
          <p:nvPr>
            <p:ph type="title"/>
          </p:nvPr>
        </p:nvSpPr>
        <p:spPr>
          <a:xfrm>
            <a:off x="1727902" y="365125"/>
            <a:ext cx="9625898" cy="1325563"/>
          </a:xfrm>
          <a:prstGeom prst="rect">
            <a:avLst/>
          </a:prstGeom>
        </p:spPr>
        <p:txBody>
          <a:bodyPr vert="horz" lIns="91440" tIns="45720" rIns="91440" bIns="45720" rtlCol="0" anchor="ctr">
            <a:normAutofit/>
          </a:bodyPr>
          <a:lstStyle/>
          <a:p>
            <a:r>
              <a:rPr lang="en-US"/>
              <a:t>Click to edit Master title style</a:t>
            </a:r>
            <a:endParaRPr lang="en-NL" dirty="0"/>
          </a:p>
        </p:txBody>
      </p:sp>
      <p:sp>
        <p:nvSpPr>
          <p:cNvPr id="3" name="Text Placeholder 2">
            <a:extLst>
              <a:ext uri="{FF2B5EF4-FFF2-40B4-BE49-F238E27FC236}">
                <a16:creationId xmlns:a16="http://schemas.microsoft.com/office/drawing/2014/main" id="{E267442D-67F9-EDDF-F607-5414A9A9C9EE}"/>
              </a:ext>
            </a:extLst>
          </p:cNvPr>
          <p:cNvSpPr>
            <a:spLocks noGrp="1"/>
          </p:cNvSpPr>
          <p:nvPr>
            <p:ph type="body" idx="1"/>
          </p:nvPr>
        </p:nvSpPr>
        <p:spPr>
          <a:xfrm>
            <a:off x="1727902" y="1825625"/>
            <a:ext cx="962589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dirty="0"/>
          </a:p>
        </p:txBody>
      </p:sp>
      <p:sp>
        <p:nvSpPr>
          <p:cNvPr id="4" name="Date Placeholder 3">
            <a:extLst>
              <a:ext uri="{FF2B5EF4-FFF2-40B4-BE49-F238E27FC236}">
                <a16:creationId xmlns:a16="http://schemas.microsoft.com/office/drawing/2014/main" id="{A8EE1115-CB76-7019-965E-3FDA439230A0}"/>
              </a:ext>
            </a:extLst>
          </p:cNvPr>
          <p:cNvSpPr>
            <a:spLocks noGrp="1"/>
          </p:cNvSpPr>
          <p:nvPr>
            <p:ph type="dt" sz="half" idx="2"/>
          </p:nvPr>
        </p:nvSpPr>
        <p:spPr>
          <a:xfrm>
            <a:off x="1727902" y="6356350"/>
            <a:ext cx="2743200" cy="365125"/>
          </a:xfrm>
          <a:prstGeom prst="rect">
            <a:avLst/>
          </a:prstGeom>
        </p:spPr>
        <p:txBody>
          <a:bodyPr vert="horz" lIns="91440" tIns="45720" rIns="91440" bIns="45720" rtlCol="0" anchor="ctr"/>
          <a:lstStyle>
            <a:lvl1pPr algn="l">
              <a:defRPr sz="1200">
                <a:solidFill>
                  <a:schemeClr val="tx2"/>
                </a:solidFill>
              </a:defRPr>
            </a:lvl1pPr>
          </a:lstStyle>
          <a:p>
            <a:fld id="{540AE4B7-B00F-D54B-8C73-DA5FDCB3B785}" type="datetime3">
              <a:rPr lang="en-US" smtClean="0"/>
              <a:t>4 November 2025</a:t>
            </a:fld>
            <a:endParaRPr lang="en-NL" dirty="0"/>
          </a:p>
        </p:txBody>
      </p:sp>
      <p:sp>
        <p:nvSpPr>
          <p:cNvPr id="5" name="Footer Placeholder 4">
            <a:extLst>
              <a:ext uri="{FF2B5EF4-FFF2-40B4-BE49-F238E27FC236}">
                <a16:creationId xmlns:a16="http://schemas.microsoft.com/office/drawing/2014/main" id="{A694CA6F-EC62-2B57-FFAF-FE98E886CAEB}"/>
              </a:ext>
            </a:extLst>
          </p:cNvPr>
          <p:cNvSpPr>
            <a:spLocks noGrp="1"/>
          </p:cNvSpPr>
          <p:nvPr>
            <p:ph type="ftr" sz="quarter" idx="3"/>
          </p:nvPr>
        </p:nvSpPr>
        <p:spPr>
          <a:xfrm>
            <a:off x="4483451" y="6356350"/>
            <a:ext cx="4114800" cy="365125"/>
          </a:xfrm>
          <a:prstGeom prst="rect">
            <a:avLst/>
          </a:prstGeom>
        </p:spPr>
        <p:txBody>
          <a:bodyPr vert="horz" lIns="91440" tIns="45720" rIns="91440" bIns="45720" rtlCol="0" anchor="ctr"/>
          <a:lstStyle>
            <a:lvl1pPr algn="ctr">
              <a:defRPr sz="1200">
                <a:solidFill>
                  <a:schemeClr val="tx2"/>
                </a:solidFill>
              </a:defRPr>
            </a:lvl1pPr>
          </a:lstStyle>
          <a:p>
            <a:endParaRPr lang="en-NL" dirty="0"/>
          </a:p>
        </p:txBody>
      </p:sp>
      <p:sp>
        <p:nvSpPr>
          <p:cNvPr id="6" name="Slide Number Placeholder 5">
            <a:extLst>
              <a:ext uri="{FF2B5EF4-FFF2-40B4-BE49-F238E27FC236}">
                <a16:creationId xmlns:a16="http://schemas.microsoft.com/office/drawing/2014/main" id="{BB5F36D1-FD46-963A-F72A-DA6000E43E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2"/>
                </a:solidFill>
              </a:defRPr>
            </a:lvl1pPr>
          </a:lstStyle>
          <a:p>
            <a:fld id="{98CF35A3-471F-2148-8162-02E5C4A439F0}" type="slidenum">
              <a:rPr lang="en-NL" smtClean="0"/>
              <a:pPr/>
              <a:t>‹#›</a:t>
            </a:fld>
            <a:endParaRPr lang="en-NL"/>
          </a:p>
        </p:txBody>
      </p:sp>
    </p:spTree>
    <p:extLst>
      <p:ext uri="{BB962C8B-B14F-4D97-AF65-F5344CB8AC3E}">
        <p14:creationId xmlns:p14="http://schemas.microsoft.com/office/powerpoint/2010/main" val="3124493132"/>
      </p:ext>
    </p:extLst>
  </p:cSld>
  <p:clrMap bg1="lt1" tx1="dk1" bg2="lt2" tx2="dk2" accent1="accent1" accent2="accent2" accent3="accent3" accent4="accent4" accent5="accent5" accent6="accent6" hlink="hlink" folHlink="folHlink"/>
  <p:sldLayoutIdLst>
    <p:sldLayoutId id="2147483670" r:id="rId1"/>
    <p:sldLayoutId id="2147483650" r:id="rId2"/>
  </p:sldLayoutIdLst>
  <p:hf hdr="0" ftr="0"/>
  <p:txStyles>
    <p:titleStyle>
      <a:lvl1pPr algn="l" defTabSz="914400" rtl="0" eaLnBrk="1" latinLnBrk="0" hangingPunct="1">
        <a:lnSpc>
          <a:spcPct val="90000"/>
        </a:lnSpc>
        <a:spcBef>
          <a:spcPct val="0"/>
        </a:spcBef>
        <a:buNone/>
        <a:defRPr sz="4400" b="1" i="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6EEFCA-CEA8-4675-95E9-8B8470B16D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CCA1A73A-6835-4009-BA30-10F74C56F4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FCA94663-BC67-4CF7-99F4-5D0E5ED946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A8B61-AE94-4239-853A-6F450CE0CE2C}" type="datetimeFigureOut">
              <a:rPr lang="nl-NL" smtClean="0"/>
              <a:t>4-11-2025</a:t>
            </a:fld>
            <a:endParaRPr lang="nl-NL"/>
          </a:p>
        </p:txBody>
      </p:sp>
      <p:sp>
        <p:nvSpPr>
          <p:cNvPr id="5" name="Footer Placeholder 4">
            <a:extLst>
              <a:ext uri="{FF2B5EF4-FFF2-40B4-BE49-F238E27FC236}">
                <a16:creationId xmlns:a16="http://schemas.microsoft.com/office/drawing/2014/main" id="{B5C0C877-C15C-4821-A9B8-09A122BC07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23386BF4-A9A5-4689-9DAB-C0168FB234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529415-7729-483F-ACE7-5A932C568F22}" type="slidenum">
              <a:rPr lang="nl-NL" smtClean="0"/>
              <a:t>‹#›</a:t>
            </a:fld>
            <a:endParaRPr lang="nl-NL"/>
          </a:p>
        </p:txBody>
      </p:sp>
    </p:spTree>
    <p:extLst>
      <p:ext uri="{BB962C8B-B14F-4D97-AF65-F5344CB8AC3E}">
        <p14:creationId xmlns:p14="http://schemas.microsoft.com/office/powerpoint/2010/main" val="1920573875"/>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sv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9.svg"/></Relationships>
</file>

<file path=ppt/slides/_rels/slide1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13.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7.svg"/><Relationship Id="rId4" Type="http://schemas.openxmlformats.org/officeDocument/2006/relationships/image" Target="../media/image14.sv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D0033-A41F-4782-A024-3C52F013B632}"/>
              </a:ext>
            </a:extLst>
          </p:cNvPr>
          <p:cNvSpPr>
            <a:spLocks noGrp="1"/>
          </p:cNvSpPr>
          <p:nvPr>
            <p:ph type="ctrTitle"/>
          </p:nvPr>
        </p:nvSpPr>
        <p:spPr/>
        <p:txBody>
          <a:bodyPr/>
          <a:lstStyle/>
          <a:p>
            <a:r>
              <a:rPr lang="nl-NL" dirty="0"/>
              <a:t>PHM Syndemics</a:t>
            </a:r>
          </a:p>
        </p:txBody>
      </p:sp>
      <p:sp>
        <p:nvSpPr>
          <p:cNvPr id="4" name="Text Placeholder 3">
            <a:extLst>
              <a:ext uri="{FF2B5EF4-FFF2-40B4-BE49-F238E27FC236}">
                <a16:creationId xmlns:a16="http://schemas.microsoft.com/office/drawing/2014/main" id="{8A4B04D1-F5E5-439E-977B-B8A010CC4EC0}"/>
              </a:ext>
            </a:extLst>
          </p:cNvPr>
          <p:cNvSpPr>
            <a:spLocks noGrp="1"/>
          </p:cNvSpPr>
          <p:nvPr>
            <p:ph type="body" sz="quarter" idx="10"/>
          </p:nvPr>
        </p:nvSpPr>
        <p:spPr/>
        <p:txBody>
          <a:bodyPr/>
          <a:lstStyle/>
          <a:p>
            <a:r>
              <a:rPr lang="nl-NL" dirty="0"/>
              <a:t>Evelien </a:t>
            </a:r>
            <a:r>
              <a:rPr lang="nl-NL" dirty="0" err="1"/>
              <a:t>Dubbeldeman</a:t>
            </a:r>
            <a:r>
              <a:rPr lang="nl-NL" dirty="0"/>
              <a:t> &amp; Yassir Gnaoui</a:t>
            </a:r>
            <a:br>
              <a:rPr lang="nl-NL" dirty="0"/>
            </a:br>
            <a:endParaRPr lang="nl-NL" dirty="0"/>
          </a:p>
        </p:txBody>
      </p:sp>
      <p:sp>
        <p:nvSpPr>
          <p:cNvPr id="5" name="Date Placeholder 4">
            <a:extLst>
              <a:ext uri="{FF2B5EF4-FFF2-40B4-BE49-F238E27FC236}">
                <a16:creationId xmlns:a16="http://schemas.microsoft.com/office/drawing/2014/main" id="{4798ED64-17D6-47B5-AFAF-D79F9FBDC2E6}"/>
              </a:ext>
            </a:extLst>
          </p:cNvPr>
          <p:cNvSpPr>
            <a:spLocks noGrp="1"/>
          </p:cNvSpPr>
          <p:nvPr>
            <p:ph type="dt" sz="half" idx="2"/>
          </p:nvPr>
        </p:nvSpPr>
        <p:spPr/>
        <p:txBody>
          <a:bodyPr/>
          <a:lstStyle/>
          <a:p>
            <a:fld id="{540AE4B7-B00F-D54B-8C73-DA5FDCB3B785}" type="datetime3">
              <a:rPr lang="en-US" smtClean="0"/>
              <a:pPr/>
              <a:t>4 November 2025</a:t>
            </a:fld>
            <a:endParaRPr lang="en-NL" dirty="0"/>
          </a:p>
        </p:txBody>
      </p:sp>
      <p:sp>
        <p:nvSpPr>
          <p:cNvPr id="6" name="Slide Number Placeholder 5">
            <a:extLst>
              <a:ext uri="{FF2B5EF4-FFF2-40B4-BE49-F238E27FC236}">
                <a16:creationId xmlns:a16="http://schemas.microsoft.com/office/drawing/2014/main" id="{259821EB-1352-4073-813E-3786E67D565E}"/>
              </a:ext>
            </a:extLst>
          </p:cNvPr>
          <p:cNvSpPr>
            <a:spLocks noGrp="1"/>
          </p:cNvSpPr>
          <p:nvPr>
            <p:ph type="sldNum" sz="quarter" idx="4"/>
          </p:nvPr>
        </p:nvSpPr>
        <p:spPr/>
        <p:txBody>
          <a:bodyPr/>
          <a:lstStyle/>
          <a:p>
            <a:fld id="{98CF35A3-471F-2148-8162-02E5C4A439F0}" type="slidenum">
              <a:rPr lang="en-NL" smtClean="0"/>
              <a:pPr/>
              <a:t>1</a:t>
            </a:fld>
            <a:endParaRPr lang="en-NL"/>
          </a:p>
        </p:txBody>
      </p:sp>
    </p:spTree>
    <p:extLst>
      <p:ext uri="{BB962C8B-B14F-4D97-AF65-F5344CB8AC3E}">
        <p14:creationId xmlns:p14="http://schemas.microsoft.com/office/powerpoint/2010/main" val="1861428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 – Online weeks</a:t>
            </a:r>
            <a:endParaRPr lang="nl-NL" dirty="0"/>
          </a:p>
        </p:txBody>
      </p:sp>
      <p:sp>
        <p:nvSpPr>
          <p:cNvPr id="3" name="Tijdelijke aanduiding voor inhoud 2">
            <a:extLst>
              <a:ext uri="{FF2B5EF4-FFF2-40B4-BE49-F238E27FC236}">
                <a16:creationId xmlns:a16="http://schemas.microsoft.com/office/drawing/2014/main" id="{2C90DCA1-6CFD-A0CF-10F8-EC931441839B}"/>
              </a:ext>
            </a:extLst>
          </p:cNvPr>
          <p:cNvSpPr>
            <a:spLocks noGrp="1"/>
          </p:cNvSpPr>
          <p:nvPr>
            <p:ph idx="1"/>
          </p:nvPr>
        </p:nvSpPr>
        <p:spPr/>
        <p:txBody>
          <a:bodyPr/>
          <a:lstStyle/>
          <a:p>
            <a:r>
              <a:rPr lang="en-US" dirty="0"/>
              <a:t>4 modules</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10</a:t>
            </a:fld>
            <a:endParaRPr lang="en-NL"/>
          </a:p>
        </p:txBody>
      </p:sp>
      <p:pic>
        <p:nvPicPr>
          <p:cNvPr id="7" name="Graphic 6" descr="Badge with solid fill">
            <a:extLst>
              <a:ext uri="{FF2B5EF4-FFF2-40B4-BE49-F238E27FC236}">
                <a16:creationId xmlns:a16="http://schemas.microsoft.com/office/drawing/2014/main" id="{A0D24BBB-27D1-C3FF-1A63-BEEC08B78DD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171700" y="3188494"/>
            <a:ext cx="1625600" cy="1625600"/>
          </a:xfrm>
          <a:prstGeom prst="rect">
            <a:avLst/>
          </a:prstGeom>
        </p:spPr>
      </p:pic>
      <p:pic>
        <p:nvPicPr>
          <p:cNvPr id="8" name="Picture 7">
            <a:extLst>
              <a:ext uri="{FF2B5EF4-FFF2-40B4-BE49-F238E27FC236}">
                <a16:creationId xmlns:a16="http://schemas.microsoft.com/office/drawing/2014/main" id="{03B3A353-A014-85AB-3C45-1F282B76043E}"/>
              </a:ext>
            </a:extLst>
          </p:cNvPr>
          <p:cNvPicPr>
            <a:picLocks noChangeAspect="1"/>
          </p:cNvPicPr>
          <p:nvPr/>
        </p:nvPicPr>
        <p:blipFill>
          <a:blip r:embed="rId5"/>
          <a:stretch>
            <a:fillRect/>
          </a:stretch>
        </p:blipFill>
        <p:spPr>
          <a:xfrm>
            <a:off x="4471102" y="2081037"/>
            <a:ext cx="6743700" cy="2054749"/>
          </a:xfrm>
          <a:prstGeom prst="rect">
            <a:avLst/>
          </a:prstGeom>
        </p:spPr>
      </p:pic>
      <p:pic>
        <p:nvPicPr>
          <p:cNvPr id="9" name="Picture 8">
            <a:extLst>
              <a:ext uri="{FF2B5EF4-FFF2-40B4-BE49-F238E27FC236}">
                <a16:creationId xmlns:a16="http://schemas.microsoft.com/office/drawing/2014/main" id="{31AB448A-04E8-BB58-55B2-44E57E42FD41}"/>
              </a:ext>
            </a:extLst>
          </p:cNvPr>
          <p:cNvPicPr>
            <a:picLocks noChangeAspect="1"/>
          </p:cNvPicPr>
          <p:nvPr/>
        </p:nvPicPr>
        <p:blipFill>
          <a:blip r:embed="rId6"/>
          <a:stretch>
            <a:fillRect/>
          </a:stretch>
        </p:blipFill>
        <p:spPr>
          <a:xfrm>
            <a:off x="5449570" y="3763731"/>
            <a:ext cx="6322059" cy="2100726"/>
          </a:xfrm>
          <a:prstGeom prst="rect">
            <a:avLst/>
          </a:prstGeom>
        </p:spPr>
      </p:pic>
    </p:spTree>
    <p:extLst>
      <p:ext uri="{BB962C8B-B14F-4D97-AF65-F5344CB8AC3E}">
        <p14:creationId xmlns:p14="http://schemas.microsoft.com/office/powerpoint/2010/main" val="3907466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 – Online weeks</a:t>
            </a:r>
            <a:endParaRPr lang="nl-NL" dirty="0"/>
          </a:p>
        </p:txBody>
      </p:sp>
      <p:sp>
        <p:nvSpPr>
          <p:cNvPr id="3" name="Tijdelijke aanduiding voor inhoud 2">
            <a:extLst>
              <a:ext uri="{FF2B5EF4-FFF2-40B4-BE49-F238E27FC236}">
                <a16:creationId xmlns:a16="http://schemas.microsoft.com/office/drawing/2014/main" id="{2C90DCA1-6CFD-A0CF-10F8-EC931441839B}"/>
              </a:ext>
            </a:extLst>
          </p:cNvPr>
          <p:cNvSpPr>
            <a:spLocks noGrp="1"/>
          </p:cNvSpPr>
          <p:nvPr>
            <p:ph idx="1"/>
          </p:nvPr>
        </p:nvSpPr>
        <p:spPr/>
        <p:txBody>
          <a:bodyPr/>
          <a:lstStyle/>
          <a:p>
            <a:r>
              <a:rPr lang="en-US" dirty="0"/>
              <a:t>4 modules</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11</a:t>
            </a:fld>
            <a:endParaRPr lang="en-NL"/>
          </a:p>
        </p:txBody>
      </p:sp>
      <p:pic>
        <p:nvPicPr>
          <p:cNvPr id="7" name="Graphic 6" descr="Badge 3 with solid fill">
            <a:extLst>
              <a:ext uri="{FF2B5EF4-FFF2-40B4-BE49-F238E27FC236}">
                <a16:creationId xmlns:a16="http://schemas.microsoft.com/office/drawing/2014/main" id="{A0D24BBB-27D1-C3FF-1A63-BEEC08B78DD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171700" y="3188494"/>
            <a:ext cx="1625600" cy="1625600"/>
          </a:xfrm>
          <a:prstGeom prst="rect">
            <a:avLst/>
          </a:prstGeom>
        </p:spPr>
      </p:pic>
      <p:pic>
        <p:nvPicPr>
          <p:cNvPr id="14" name="Picture 13">
            <a:extLst>
              <a:ext uri="{FF2B5EF4-FFF2-40B4-BE49-F238E27FC236}">
                <a16:creationId xmlns:a16="http://schemas.microsoft.com/office/drawing/2014/main" id="{E153CEBE-79A4-9189-B999-939669A10CA5}"/>
              </a:ext>
            </a:extLst>
          </p:cNvPr>
          <p:cNvPicPr>
            <a:picLocks noChangeAspect="1"/>
          </p:cNvPicPr>
          <p:nvPr/>
        </p:nvPicPr>
        <p:blipFill>
          <a:blip r:embed="rId5"/>
          <a:stretch>
            <a:fillRect/>
          </a:stretch>
        </p:blipFill>
        <p:spPr>
          <a:xfrm>
            <a:off x="4566000" y="1710360"/>
            <a:ext cx="6873268" cy="3804706"/>
          </a:xfrm>
          <a:prstGeom prst="rect">
            <a:avLst/>
          </a:prstGeom>
        </p:spPr>
      </p:pic>
    </p:spTree>
    <p:extLst>
      <p:ext uri="{BB962C8B-B14F-4D97-AF65-F5344CB8AC3E}">
        <p14:creationId xmlns:p14="http://schemas.microsoft.com/office/powerpoint/2010/main" val="4154062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13">
            <a:extLst>
              <a:ext uri="{FF2B5EF4-FFF2-40B4-BE49-F238E27FC236}">
                <a16:creationId xmlns:a16="http://schemas.microsoft.com/office/drawing/2014/main" id="{1B9D87B4-F392-5069-4727-B1A9F01739BA}"/>
              </a:ext>
            </a:extLst>
          </p:cNvPr>
          <p:cNvPicPr>
            <a:picLocks noChangeAspect="1"/>
          </p:cNvPicPr>
          <p:nvPr/>
        </p:nvPicPr>
        <p:blipFill>
          <a:blip r:embed="rId3"/>
          <a:stretch>
            <a:fillRect/>
          </a:stretch>
        </p:blipFill>
        <p:spPr>
          <a:xfrm>
            <a:off x="7845678" y="3601373"/>
            <a:ext cx="4281062" cy="2369787"/>
          </a:xfrm>
          <a:prstGeom prst="rect">
            <a:avLst/>
          </a:prstGeom>
        </p:spPr>
      </p:pic>
      <p:pic>
        <p:nvPicPr>
          <p:cNvPr id="25" name="Picture 7">
            <a:extLst>
              <a:ext uri="{FF2B5EF4-FFF2-40B4-BE49-F238E27FC236}">
                <a16:creationId xmlns:a16="http://schemas.microsoft.com/office/drawing/2014/main" id="{B14FBAAC-6570-0195-1A3E-9171FE07D089}"/>
              </a:ext>
            </a:extLst>
          </p:cNvPr>
          <p:cNvPicPr>
            <a:picLocks noChangeAspect="1"/>
          </p:cNvPicPr>
          <p:nvPr/>
        </p:nvPicPr>
        <p:blipFill>
          <a:blip r:embed="rId4"/>
          <a:stretch>
            <a:fillRect/>
          </a:stretch>
        </p:blipFill>
        <p:spPr>
          <a:xfrm>
            <a:off x="4157872" y="1696699"/>
            <a:ext cx="4989620" cy="1520295"/>
          </a:xfrm>
          <a:prstGeom prst="rect">
            <a:avLst/>
          </a:prstGeom>
        </p:spPr>
      </p:pic>
      <p:pic>
        <p:nvPicPr>
          <p:cNvPr id="26" name="Picture 8">
            <a:extLst>
              <a:ext uri="{FF2B5EF4-FFF2-40B4-BE49-F238E27FC236}">
                <a16:creationId xmlns:a16="http://schemas.microsoft.com/office/drawing/2014/main" id="{EEA3E06B-45F2-3FB7-3C37-D98063DF89EE}"/>
              </a:ext>
            </a:extLst>
          </p:cNvPr>
          <p:cNvPicPr>
            <a:picLocks noChangeAspect="1"/>
          </p:cNvPicPr>
          <p:nvPr/>
        </p:nvPicPr>
        <p:blipFill>
          <a:blip r:embed="rId5"/>
          <a:stretch>
            <a:fillRect/>
          </a:stretch>
        </p:blipFill>
        <p:spPr>
          <a:xfrm>
            <a:off x="4657814" y="2753171"/>
            <a:ext cx="4892186" cy="1625600"/>
          </a:xfrm>
          <a:prstGeom prst="rect">
            <a:avLst/>
          </a:prstGeom>
        </p:spPr>
      </p:pic>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 – Online weeks</a:t>
            </a:r>
            <a:endParaRPr lang="nl-NL" dirty="0"/>
          </a:p>
        </p:txBody>
      </p:sp>
      <p:sp>
        <p:nvSpPr>
          <p:cNvPr id="3" name="Tijdelijke aanduiding voor inhoud 2">
            <a:extLst>
              <a:ext uri="{FF2B5EF4-FFF2-40B4-BE49-F238E27FC236}">
                <a16:creationId xmlns:a16="http://schemas.microsoft.com/office/drawing/2014/main" id="{2C90DCA1-6CFD-A0CF-10F8-EC931441839B}"/>
              </a:ext>
            </a:extLst>
          </p:cNvPr>
          <p:cNvSpPr>
            <a:spLocks noGrp="1"/>
          </p:cNvSpPr>
          <p:nvPr>
            <p:ph idx="1"/>
          </p:nvPr>
        </p:nvSpPr>
        <p:spPr/>
        <p:txBody>
          <a:bodyPr/>
          <a:lstStyle/>
          <a:p>
            <a:r>
              <a:rPr lang="en-US" dirty="0"/>
              <a:t>4 modules</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12</a:t>
            </a:fld>
            <a:endParaRPr lang="en-NL"/>
          </a:p>
        </p:txBody>
      </p:sp>
      <p:pic>
        <p:nvPicPr>
          <p:cNvPr id="7" name="Graphic 6" descr="Badge 4 with solid fill">
            <a:extLst>
              <a:ext uri="{FF2B5EF4-FFF2-40B4-BE49-F238E27FC236}">
                <a16:creationId xmlns:a16="http://schemas.microsoft.com/office/drawing/2014/main" id="{A0D24BBB-27D1-C3FF-1A63-BEEC08B78DD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171700" y="3188494"/>
            <a:ext cx="1625600" cy="1625600"/>
          </a:xfrm>
          <a:prstGeom prst="rect">
            <a:avLst/>
          </a:prstGeom>
        </p:spPr>
      </p:pic>
      <p:sp>
        <p:nvSpPr>
          <p:cNvPr id="12" name="Vrije vorm: vorm 11">
            <a:extLst>
              <a:ext uri="{FF2B5EF4-FFF2-40B4-BE49-F238E27FC236}">
                <a16:creationId xmlns:a16="http://schemas.microsoft.com/office/drawing/2014/main" id="{A928BE15-DD09-9733-9EDA-EDA7E00312F9}"/>
              </a:ext>
            </a:extLst>
          </p:cNvPr>
          <p:cNvSpPr/>
          <p:nvPr/>
        </p:nvSpPr>
        <p:spPr>
          <a:xfrm>
            <a:off x="7386320" y="2518083"/>
            <a:ext cx="904240" cy="2045354"/>
          </a:xfrm>
          <a:custGeom>
            <a:avLst/>
            <a:gdLst>
              <a:gd name="connsiteX0" fmla="*/ 452120 w 904240"/>
              <a:gd name="connsiteY0" fmla="*/ 0 h 2045354"/>
              <a:gd name="connsiteX1" fmla="*/ 528392 w 904240"/>
              <a:gd name="connsiteY1" fmla="*/ 75891 h 2045354"/>
              <a:gd name="connsiteX2" fmla="*/ 904240 w 904240"/>
              <a:gd name="connsiteY2" fmla="*/ 1022677 h 2045354"/>
              <a:gd name="connsiteX3" fmla="*/ 528392 w 904240"/>
              <a:gd name="connsiteY3" fmla="*/ 1969463 h 2045354"/>
              <a:gd name="connsiteX4" fmla="*/ 452120 w 904240"/>
              <a:gd name="connsiteY4" fmla="*/ 2045354 h 2045354"/>
              <a:gd name="connsiteX5" fmla="*/ 375848 w 904240"/>
              <a:gd name="connsiteY5" fmla="*/ 1969463 h 2045354"/>
              <a:gd name="connsiteX6" fmla="*/ 0 w 904240"/>
              <a:gd name="connsiteY6" fmla="*/ 1022677 h 2045354"/>
              <a:gd name="connsiteX7" fmla="*/ 375848 w 904240"/>
              <a:gd name="connsiteY7" fmla="*/ 75891 h 2045354"/>
              <a:gd name="connsiteX8" fmla="*/ 452120 w 904240"/>
              <a:gd name="connsiteY8" fmla="*/ 0 h 204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4240" h="2045354">
                <a:moveTo>
                  <a:pt x="452120" y="0"/>
                </a:moveTo>
                <a:lnTo>
                  <a:pt x="528392" y="75891"/>
                </a:lnTo>
                <a:cubicBezTo>
                  <a:pt x="763192" y="333181"/>
                  <a:pt x="904240" y="663033"/>
                  <a:pt x="904240" y="1022677"/>
                </a:cubicBezTo>
                <a:cubicBezTo>
                  <a:pt x="904240" y="1382321"/>
                  <a:pt x="763192" y="1712173"/>
                  <a:pt x="528392" y="1969463"/>
                </a:cubicBezTo>
                <a:lnTo>
                  <a:pt x="452120" y="2045354"/>
                </a:lnTo>
                <a:lnTo>
                  <a:pt x="375848" y="1969463"/>
                </a:lnTo>
                <a:cubicBezTo>
                  <a:pt x="141048" y="1712173"/>
                  <a:pt x="0" y="1382321"/>
                  <a:pt x="0" y="1022677"/>
                </a:cubicBezTo>
                <a:cubicBezTo>
                  <a:pt x="0" y="663033"/>
                  <a:pt x="141048" y="333181"/>
                  <a:pt x="375848" y="75891"/>
                </a:cubicBezTo>
                <a:lnTo>
                  <a:pt x="452120" y="0"/>
                </a:lnTo>
                <a:close/>
              </a:path>
            </a:pathLst>
          </a:cu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1" name="Vrije vorm: vorm 10">
            <a:extLst>
              <a:ext uri="{FF2B5EF4-FFF2-40B4-BE49-F238E27FC236}">
                <a16:creationId xmlns:a16="http://schemas.microsoft.com/office/drawing/2014/main" id="{5F852E62-0082-C163-4E28-8CF4B817DCCB}"/>
              </a:ext>
            </a:extLst>
          </p:cNvPr>
          <p:cNvSpPr/>
          <p:nvPr/>
        </p:nvSpPr>
        <p:spPr>
          <a:xfrm>
            <a:off x="4998720" y="2052320"/>
            <a:ext cx="2839720" cy="2976880"/>
          </a:xfrm>
          <a:custGeom>
            <a:avLst/>
            <a:gdLst>
              <a:gd name="connsiteX0" fmla="*/ 1645920 w 2839720"/>
              <a:gd name="connsiteY0" fmla="*/ 0 h 2976880"/>
              <a:gd name="connsiteX1" fmla="*/ 2809761 w 2839720"/>
              <a:gd name="connsiteY1" fmla="*/ 435954 h 2976880"/>
              <a:gd name="connsiteX2" fmla="*/ 2839720 w 2839720"/>
              <a:gd name="connsiteY2" fmla="*/ 465763 h 2976880"/>
              <a:gd name="connsiteX3" fmla="*/ 2763448 w 2839720"/>
              <a:gd name="connsiteY3" fmla="*/ 541654 h 2976880"/>
              <a:gd name="connsiteX4" fmla="*/ 2387600 w 2839720"/>
              <a:gd name="connsiteY4" fmla="*/ 1488440 h 2976880"/>
              <a:gd name="connsiteX5" fmla="*/ 2763448 w 2839720"/>
              <a:gd name="connsiteY5" fmla="*/ 2435226 h 2976880"/>
              <a:gd name="connsiteX6" fmla="*/ 2839720 w 2839720"/>
              <a:gd name="connsiteY6" fmla="*/ 2511117 h 2976880"/>
              <a:gd name="connsiteX7" fmla="*/ 2809761 w 2839720"/>
              <a:gd name="connsiteY7" fmla="*/ 2540926 h 2976880"/>
              <a:gd name="connsiteX8" fmla="*/ 1645920 w 2839720"/>
              <a:gd name="connsiteY8" fmla="*/ 2976880 h 2976880"/>
              <a:gd name="connsiteX9" fmla="*/ 0 w 2839720"/>
              <a:gd name="connsiteY9" fmla="*/ 1488440 h 2976880"/>
              <a:gd name="connsiteX10" fmla="*/ 1645920 w 2839720"/>
              <a:gd name="connsiteY10" fmla="*/ 0 h 297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39720" h="2976880">
                <a:moveTo>
                  <a:pt x="1645920" y="0"/>
                </a:moveTo>
                <a:cubicBezTo>
                  <a:pt x="2100429" y="0"/>
                  <a:pt x="2511909" y="166599"/>
                  <a:pt x="2809761" y="435954"/>
                </a:cubicBezTo>
                <a:lnTo>
                  <a:pt x="2839720" y="465763"/>
                </a:lnTo>
                <a:lnTo>
                  <a:pt x="2763448" y="541654"/>
                </a:lnTo>
                <a:cubicBezTo>
                  <a:pt x="2528648" y="798944"/>
                  <a:pt x="2387600" y="1128796"/>
                  <a:pt x="2387600" y="1488440"/>
                </a:cubicBezTo>
                <a:cubicBezTo>
                  <a:pt x="2387600" y="1848084"/>
                  <a:pt x="2528648" y="2177936"/>
                  <a:pt x="2763448" y="2435226"/>
                </a:cubicBezTo>
                <a:lnTo>
                  <a:pt x="2839720" y="2511117"/>
                </a:lnTo>
                <a:lnTo>
                  <a:pt x="2809761" y="2540926"/>
                </a:lnTo>
                <a:cubicBezTo>
                  <a:pt x="2511909" y="2810281"/>
                  <a:pt x="2100429" y="2976880"/>
                  <a:pt x="1645920" y="2976880"/>
                </a:cubicBezTo>
                <a:cubicBezTo>
                  <a:pt x="736903" y="2976880"/>
                  <a:pt x="0" y="2310483"/>
                  <a:pt x="0" y="1488440"/>
                </a:cubicBezTo>
                <a:cubicBezTo>
                  <a:pt x="0" y="666397"/>
                  <a:pt x="736903" y="0"/>
                  <a:pt x="1645920" y="0"/>
                </a:cubicBezTo>
                <a:close/>
              </a:path>
            </a:pathLst>
          </a:cu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t>What</a:t>
            </a:r>
          </a:p>
          <a:p>
            <a:pPr algn="ctr"/>
            <a:r>
              <a:rPr lang="en-US" sz="1600" b="1" dirty="0"/>
              <a:t>Quantitative</a:t>
            </a:r>
            <a:endParaRPr lang="nl-NL" sz="1600" b="1" dirty="0"/>
          </a:p>
        </p:txBody>
      </p:sp>
      <p:sp>
        <p:nvSpPr>
          <p:cNvPr id="10" name="Vrije vorm: vorm 9">
            <a:extLst>
              <a:ext uri="{FF2B5EF4-FFF2-40B4-BE49-F238E27FC236}">
                <a16:creationId xmlns:a16="http://schemas.microsoft.com/office/drawing/2014/main" id="{E3F8C3DB-968C-F4CF-698A-B1EACD7B9841}"/>
              </a:ext>
            </a:extLst>
          </p:cNvPr>
          <p:cNvSpPr/>
          <p:nvPr/>
        </p:nvSpPr>
        <p:spPr>
          <a:xfrm>
            <a:off x="7838440" y="2052320"/>
            <a:ext cx="2839720" cy="2976880"/>
          </a:xfrm>
          <a:custGeom>
            <a:avLst/>
            <a:gdLst>
              <a:gd name="connsiteX0" fmla="*/ 1193800 w 2839720"/>
              <a:gd name="connsiteY0" fmla="*/ 0 h 2976880"/>
              <a:gd name="connsiteX1" fmla="*/ 2839720 w 2839720"/>
              <a:gd name="connsiteY1" fmla="*/ 1488440 h 2976880"/>
              <a:gd name="connsiteX2" fmla="*/ 1193800 w 2839720"/>
              <a:gd name="connsiteY2" fmla="*/ 2976880 h 2976880"/>
              <a:gd name="connsiteX3" fmla="*/ 29959 w 2839720"/>
              <a:gd name="connsiteY3" fmla="*/ 2540926 h 2976880"/>
              <a:gd name="connsiteX4" fmla="*/ 0 w 2839720"/>
              <a:gd name="connsiteY4" fmla="*/ 2511117 h 2976880"/>
              <a:gd name="connsiteX5" fmla="*/ 76272 w 2839720"/>
              <a:gd name="connsiteY5" fmla="*/ 2435226 h 2976880"/>
              <a:gd name="connsiteX6" fmla="*/ 452120 w 2839720"/>
              <a:gd name="connsiteY6" fmla="*/ 1488440 h 2976880"/>
              <a:gd name="connsiteX7" fmla="*/ 76272 w 2839720"/>
              <a:gd name="connsiteY7" fmla="*/ 541654 h 2976880"/>
              <a:gd name="connsiteX8" fmla="*/ 0 w 2839720"/>
              <a:gd name="connsiteY8" fmla="*/ 465763 h 2976880"/>
              <a:gd name="connsiteX9" fmla="*/ 29959 w 2839720"/>
              <a:gd name="connsiteY9" fmla="*/ 435954 h 2976880"/>
              <a:gd name="connsiteX10" fmla="*/ 1193800 w 2839720"/>
              <a:gd name="connsiteY10" fmla="*/ 0 h 297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39720" h="2976880">
                <a:moveTo>
                  <a:pt x="1193800" y="0"/>
                </a:moveTo>
                <a:cubicBezTo>
                  <a:pt x="2102817" y="0"/>
                  <a:pt x="2839720" y="666397"/>
                  <a:pt x="2839720" y="1488440"/>
                </a:cubicBezTo>
                <a:cubicBezTo>
                  <a:pt x="2839720" y="2310483"/>
                  <a:pt x="2102817" y="2976880"/>
                  <a:pt x="1193800" y="2976880"/>
                </a:cubicBezTo>
                <a:cubicBezTo>
                  <a:pt x="739292" y="2976880"/>
                  <a:pt x="327812" y="2810281"/>
                  <a:pt x="29959" y="2540926"/>
                </a:cubicBezTo>
                <a:lnTo>
                  <a:pt x="0" y="2511117"/>
                </a:lnTo>
                <a:lnTo>
                  <a:pt x="76272" y="2435226"/>
                </a:lnTo>
                <a:cubicBezTo>
                  <a:pt x="311072" y="2177936"/>
                  <a:pt x="452120" y="1848084"/>
                  <a:pt x="452120" y="1488440"/>
                </a:cubicBezTo>
                <a:cubicBezTo>
                  <a:pt x="452120" y="1128796"/>
                  <a:pt x="311072" y="798944"/>
                  <a:pt x="76272" y="541654"/>
                </a:cubicBezTo>
                <a:lnTo>
                  <a:pt x="0" y="465763"/>
                </a:lnTo>
                <a:lnTo>
                  <a:pt x="29959" y="435954"/>
                </a:lnTo>
                <a:cubicBezTo>
                  <a:pt x="327812" y="166599"/>
                  <a:pt x="739292" y="0"/>
                  <a:pt x="1193800" y="0"/>
                </a:cubicBezTo>
                <a:close/>
              </a:path>
            </a:pathLst>
          </a:cu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t>Why</a:t>
            </a:r>
          </a:p>
          <a:p>
            <a:pPr algn="ctr"/>
            <a:r>
              <a:rPr lang="en-US" sz="1500" b="1" dirty="0"/>
              <a:t>Qualitative</a:t>
            </a:r>
            <a:endParaRPr lang="nl-NL" sz="1500" b="1" dirty="0"/>
          </a:p>
        </p:txBody>
      </p:sp>
      <p:pic>
        <p:nvPicPr>
          <p:cNvPr id="14" name="Graphic 13" descr="Vergrootglas met effen opvulling">
            <a:extLst>
              <a:ext uri="{FF2B5EF4-FFF2-40B4-BE49-F238E27FC236}">
                <a16:creationId xmlns:a16="http://schemas.microsoft.com/office/drawing/2014/main" id="{4C900BAD-C0E3-43AC-0CE7-F53ADD3B06E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77760" y="3164840"/>
            <a:ext cx="741680" cy="741680"/>
          </a:xfrm>
          <a:prstGeom prst="rect">
            <a:avLst/>
          </a:prstGeom>
        </p:spPr>
      </p:pic>
      <p:sp>
        <p:nvSpPr>
          <p:cNvPr id="17" name="Tekstvak 16">
            <a:extLst>
              <a:ext uri="{FF2B5EF4-FFF2-40B4-BE49-F238E27FC236}">
                <a16:creationId xmlns:a16="http://schemas.microsoft.com/office/drawing/2014/main" id="{74F221B2-5E29-DD00-C06B-C69EB95FFD55}"/>
              </a:ext>
            </a:extLst>
          </p:cNvPr>
          <p:cNvSpPr txBox="1"/>
          <p:nvPr/>
        </p:nvSpPr>
        <p:spPr>
          <a:xfrm>
            <a:off x="5364647" y="2724824"/>
            <a:ext cx="1137876" cy="369332"/>
          </a:xfrm>
          <a:prstGeom prst="rect">
            <a:avLst/>
          </a:prstGeom>
          <a:noFill/>
        </p:spPr>
        <p:txBody>
          <a:bodyPr wrap="none" rtlCol="0">
            <a:spAutoFit/>
          </a:bodyPr>
          <a:lstStyle/>
          <a:p>
            <a:r>
              <a:rPr lang="en-US" dirty="0"/>
              <a:t>Clustering</a:t>
            </a:r>
            <a:endParaRPr lang="nl-NL" dirty="0"/>
          </a:p>
        </p:txBody>
      </p:sp>
      <p:sp>
        <p:nvSpPr>
          <p:cNvPr id="18" name="Tekstvak 17">
            <a:extLst>
              <a:ext uri="{FF2B5EF4-FFF2-40B4-BE49-F238E27FC236}">
                <a16:creationId xmlns:a16="http://schemas.microsoft.com/office/drawing/2014/main" id="{4A3E9E0D-E60C-D183-EAC8-EADFFF56EFD5}"/>
              </a:ext>
            </a:extLst>
          </p:cNvPr>
          <p:cNvSpPr txBox="1"/>
          <p:nvPr/>
        </p:nvSpPr>
        <p:spPr>
          <a:xfrm>
            <a:off x="5392117" y="3977134"/>
            <a:ext cx="1209242" cy="369332"/>
          </a:xfrm>
          <a:prstGeom prst="rect">
            <a:avLst/>
          </a:prstGeom>
          <a:noFill/>
        </p:spPr>
        <p:txBody>
          <a:bodyPr wrap="none" rtlCol="0">
            <a:spAutoFit/>
          </a:bodyPr>
          <a:lstStyle/>
          <a:p>
            <a:r>
              <a:rPr lang="en-US" dirty="0"/>
              <a:t>Interaction</a:t>
            </a:r>
            <a:endParaRPr lang="nl-NL" dirty="0"/>
          </a:p>
        </p:txBody>
      </p:sp>
      <p:sp>
        <p:nvSpPr>
          <p:cNvPr id="19" name="Tekstvak 18">
            <a:extLst>
              <a:ext uri="{FF2B5EF4-FFF2-40B4-BE49-F238E27FC236}">
                <a16:creationId xmlns:a16="http://schemas.microsoft.com/office/drawing/2014/main" id="{7AC024B5-CD43-335E-8F83-209538CBCFF8}"/>
              </a:ext>
            </a:extLst>
          </p:cNvPr>
          <p:cNvSpPr txBox="1"/>
          <p:nvPr/>
        </p:nvSpPr>
        <p:spPr>
          <a:xfrm>
            <a:off x="6065534" y="4363963"/>
            <a:ext cx="1299202" cy="369332"/>
          </a:xfrm>
          <a:prstGeom prst="rect">
            <a:avLst/>
          </a:prstGeom>
          <a:noFill/>
        </p:spPr>
        <p:txBody>
          <a:bodyPr wrap="none" rtlCol="0">
            <a:spAutoFit/>
          </a:bodyPr>
          <a:lstStyle/>
          <a:p>
            <a:r>
              <a:rPr lang="en-US" dirty="0"/>
              <a:t>Prevalences</a:t>
            </a:r>
            <a:endParaRPr lang="nl-NL" dirty="0"/>
          </a:p>
        </p:txBody>
      </p:sp>
      <p:sp>
        <p:nvSpPr>
          <p:cNvPr id="20" name="Tekstvak 19">
            <a:extLst>
              <a:ext uri="{FF2B5EF4-FFF2-40B4-BE49-F238E27FC236}">
                <a16:creationId xmlns:a16="http://schemas.microsoft.com/office/drawing/2014/main" id="{71F929AD-370E-98E0-9656-876D5A8B2A8B}"/>
              </a:ext>
            </a:extLst>
          </p:cNvPr>
          <p:cNvSpPr txBox="1"/>
          <p:nvPr/>
        </p:nvSpPr>
        <p:spPr>
          <a:xfrm>
            <a:off x="5999682" y="2378559"/>
            <a:ext cx="1430905" cy="369332"/>
          </a:xfrm>
          <a:prstGeom prst="rect">
            <a:avLst/>
          </a:prstGeom>
          <a:noFill/>
        </p:spPr>
        <p:txBody>
          <a:bodyPr wrap="none" rtlCol="0">
            <a:spAutoFit/>
          </a:bodyPr>
          <a:lstStyle/>
          <a:p>
            <a:r>
              <a:rPr lang="en-US" dirty="0"/>
              <a:t>Relationships</a:t>
            </a:r>
            <a:endParaRPr lang="nl-NL" dirty="0"/>
          </a:p>
        </p:txBody>
      </p:sp>
      <p:sp>
        <p:nvSpPr>
          <p:cNvPr id="21" name="Tekstvak 20">
            <a:extLst>
              <a:ext uri="{FF2B5EF4-FFF2-40B4-BE49-F238E27FC236}">
                <a16:creationId xmlns:a16="http://schemas.microsoft.com/office/drawing/2014/main" id="{53923B30-979F-592A-B666-11A38F8F389D}"/>
              </a:ext>
            </a:extLst>
          </p:cNvPr>
          <p:cNvSpPr txBox="1"/>
          <p:nvPr/>
        </p:nvSpPr>
        <p:spPr>
          <a:xfrm>
            <a:off x="8722237" y="2283446"/>
            <a:ext cx="913070" cy="369332"/>
          </a:xfrm>
          <a:prstGeom prst="rect">
            <a:avLst/>
          </a:prstGeom>
          <a:noFill/>
        </p:spPr>
        <p:txBody>
          <a:bodyPr wrap="none" rtlCol="0">
            <a:spAutoFit/>
          </a:bodyPr>
          <a:lstStyle/>
          <a:p>
            <a:r>
              <a:rPr lang="en-US" dirty="0"/>
              <a:t>Context</a:t>
            </a:r>
            <a:endParaRPr lang="nl-NL" dirty="0"/>
          </a:p>
        </p:txBody>
      </p:sp>
      <p:sp>
        <p:nvSpPr>
          <p:cNvPr id="22" name="Tekstvak 21">
            <a:extLst>
              <a:ext uri="{FF2B5EF4-FFF2-40B4-BE49-F238E27FC236}">
                <a16:creationId xmlns:a16="http://schemas.microsoft.com/office/drawing/2014/main" id="{6856EE6E-2049-1B7A-0848-9EE04E673A10}"/>
              </a:ext>
            </a:extLst>
          </p:cNvPr>
          <p:cNvSpPr txBox="1"/>
          <p:nvPr/>
        </p:nvSpPr>
        <p:spPr>
          <a:xfrm>
            <a:off x="8290343" y="2775947"/>
            <a:ext cx="2153218" cy="369332"/>
          </a:xfrm>
          <a:prstGeom prst="rect">
            <a:avLst/>
          </a:prstGeom>
          <a:noFill/>
        </p:spPr>
        <p:txBody>
          <a:bodyPr wrap="none" rtlCol="0">
            <a:spAutoFit/>
          </a:bodyPr>
          <a:lstStyle/>
          <a:p>
            <a:r>
              <a:rPr lang="en-US" dirty="0"/>
              <a:t>Reasons for behavior</a:t>
            </a:r>
            <a:endParaRPr lang="nl-NL" dirty="0"/>
          </a:p>
        </p:txBody>
      </p:sp>
      <p:sp>
        <p:nvSpPr>
          <p:cNvPr id="23" name="Tekstvak 22">
            <a:extLst>
              <a:ext uri="{FF2B5EF4-FFF2-40B4-BE49-F238E27FC236}">
                <a16:creationId xmlns:a16="http://schemas.microsoft.com/office/drawing/2014/main" id="{A342D71D-ECE3-D464-055A-4C14C43B66BE}"/>
              </a:ext>
            </a:extLst>
          </p:cNvPr>
          <p:cNvSpPr txBox="1"/>
          <p:nvPr/>
        </p:nvSpPr>
        <p:spPr>
          <a:xfrm>
            <a:off x="8315183" y="3943552"/>
            <a:ext cx="1375185" cy="369332"/>
          </a:xfrm>
          <a:prstGeom prst="rect">
            <a:avLst/>
          </a:prstGeom>
          <a:noFill/>
        </p:spPr>
        <p:txBody>
          <a:bodyPr wrap="none" rtlCol="0">
            <a:spAutoFit/>
          </a:bodyPr>
          <a:lstStyle/>
          <a:p>
            <a:r>
              <a:rPr lang="en-US" dirty="0"/>
              <a:t>Explanations</a:t>
            </a:r>
            <a:endParaRPr lang="nl-NL" dirty="0"/>
          </a:p>
        </p:txBody>
      </p:sp>
      <p:sp>
        <p:nvSpPr>
          <p:cNvPr id="24" name="Tekstvak 23">
            <a:extLst>
              <a:ext uri="{FF2B5EF4-FFF2-40B4-BE49-F238E27FC236}">
                <a16:creationId xmlns:a16="http://schemas.microsoft.com/office/drawing/2014/main" id="{6E1CA36A-41BF-9720-B2B0-608E115B6767}"/>
              </a:ext>
            </a:extLst>
          </p:cNvPr>
          <p:cNvSpPr txBox="1"/>
          <p:nvPr/>
        </p:nvSpPr>
        <p:spPr>
          <a:xfrm>
            <a:off x="8525388" y="4378771"/>
            <a:ext cx="1306768" cy="369332"/>
          </a:xfrm>
          <a:prstGeom prst="rect">
            <a:avLst/>
          </a:prstGeom>
          <a:noFill/>
        </p:spPr>
        <p:txBody>
          <a:bodyPr wrap="none" rtlCol="0">
            <a:spAutoFit/>
          </a:bodyPr>
          <a:lstStyle/>
          <a:p>
            <a:r>
              <a:rPr lang="en-US" dirty="0"/>
              <a:t>Experiences</a:t>
            </a:r>
            <a:endParaRPr lang="nl-NL" dirty="0"/>
          </a:p>
        </p:txBody>
      </p:sp>
    </p:spTree>
    <p:extLst>
      <p:ext uri="{BB962C8B-B14F-4D97-AF65-F5344CB8AC3E}">
        <p14:creationId xmlns:p14="http://schemas.microsoft.com/office/powerpoint/2010/main" val="970248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 – Online weeks</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13</a:t>
            </a:fld>
            <a:endParaRPr lang="en-NL"/>
          </a:p>
        </p:txBody>
      </p:sp>
      <p:pic>
        <p:nvPicPr>
          <p:cNvPr id="7" name="Graphic 6" descr="Badge 3 met effen opvulling">
            <a:extLst>
              <a:ext uri="{FF2B5EF4-FFF2-40B4-BE49-F238E27FC236}">
                <a16:creationId xmlns:a16="http://schemas.microsoft.com/office/drawing/2014/main" id="{A0D24BBB-27D1-C3FF-1A63-BEEC08B78DD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047105" y="1549001"/>
            <a:ext cx="1625600" cy="1625600"/>
          </a:xfrm>
          <a:prstGeom prst="rect">
            <a:avLst/>
          </a:prstGeom>
        </p:spPr>
      </p:pic>
      <p:pic>
        <p:nvPicPr>
          <p:cNvPr id="6" name="Graphic 5" descr="Badge 1 with solid fill">
            <a:extLst>
              <a:ext uri="{FF2B5EF4-FFF2-40B4-BE49-F238E27FC236}">
                <a16:creationId xmlns:a16="http://schemas.microsoft.com/office/drawing/2014/main" id="{6AE1519E-2BA9-F9B3-EA34-DE439CD32F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55527" y="1549001"/>
            <a:ext cx="1625600" cy="1625600"/>
          </a:xfrm>
          <a:prstGeom prst="rect">
            <a:avLst/>
          </a:prstGeom>
        </p:spPr>
      </p:pic>
      <p:pic>
        <p:nvPicPr>
          <p:cNvPr id="8" name="Graphic 7" descr="Badge with solid fill">
            <a:extLst>
              <a:ext uri="{FF2B5EF4-FFF2-40B4-BE49-F238E27FC236}">
                <a16:creationId xmlns:a16="http://schemas.microsoft.com/office/drawing/2014/main" id="{383E5368-F1AE-F1E2-7748-6B131DA75E91}"/>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4113530" y="1549001"/>
            <a:ext cx="1625600" cy="1625600"/>
          </a:xfrm>
          <a:prstGeom prst="rect">
            <a:avLst/>
          </a:prstGeom>
        </p:spPr>
      </p:pic>
      <p:pic>
        <p:nvPicPr>
          <p:cNvPr id="9" name="Graphic 8" descr="Badge 4 met effen opvulling">
            <a:extLst>
              <a:ext uri="{FF2B5EF4-FFF2-40B4-BE49-F238E27FC236}">
                <a16:creationId xmlns:a16="http://schemas.microsoft.com/office/drawing/2014/main" id="{B90DF853-4806-415D-3C13-69CB11DCC0E6}"/>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051800" y="1549001"/>
            <a:ext cx="1625600" cy="1625600"/>
          </a:xfrm>
          <a:prstGeom prst="rect">
            <a:avLst/>
          </a:prstGeom>
        </p:spPr>
      </p:pic>
      <p:sp>
        <p:nvSpPr>
          <p:cNvPr id="16" name="Tekstvak 15">
            <a:extLst>
              <a:ext uri="{FF2B5EF4-FFF2-40B4-BE49-F238E27FC236}">
                <a16:creationId xmlns:a16="http://schemas.microsoft.com/office/drawing/2014/main" id="{EABE41E0-92ED-9244-239B-A62796A423AA}"/>
              </a:ext>
            </a:extLst>
          </p:cNvPr>
          <p:cNvSpPr txBox="1"/>
          <p:nvPr/>
        </p:nvSpPr>
        <p:spPr>
          <a:xfrm>
            <a:off x="2232270" y="3052680"/>
            <a:ext cx="1439689" cy="923330"/>
          </a:xfrm>
          <a:prstGeom prst="rect">
            <a:avLst/>
          </a:prstGeom>
          <a:noFill/>
        </p:spPr>
        <p:txBody>
          <a:bodyPr wrap="none" rtlCol="0">
            <a:spAutoFit/>
          </a:bodyPr>
          <a:lstStyle/>
          <a:p>
            <a:pPr algn="ctr"/>
            <a:r>
              <a:rPr lang="en-US" b="1" dirty="0"/>
              <a:t>Introduction:</a:t>
            </a:r>
          </a:p>
          <a:p>
            <a:pPr algn="ctr"/>
            <a:r>
              <a:rPr lang="en-US" dirty="0"/>
              <a:t>What is a </a:t>
            </a:r>
          </a:p>
          <a:p>
            <a:pPr algn="ctr"/>
            <a:r>
              <a:rPr lang="en-US" dirty="0"/>
              <a:t>Syndemic?</a:t>
            </a:r>
            <a:endParaRPr lang="nl-NL" dirty="0"/>
          </a:p>
        </p:txBody>
      </p:sp>
      <p:sp>
        <p:nvSpPr>
          <p:cNvPr id="25" name="Tekstvak 24">
            <a:extLst>
              <a:ext uri="{FF2B5EF4-FFF2-40B4-BE49-F238E27FC236}">
                <a16:creationId xmlns:a16="http://schemas.microsoft.com/office/drawing/2014/main" id="{424E031B-C830-8C38-F463-9C567A717FFA}"/>
              </a:ext>
            </a:extLst>
          </p:cNvPr>
          <p:cNvSpPr txBox="1"/>
          <p:nvPr/>
        </p:nvSpPr>
        <p:spPr>
          <a:xfrm>
            <a:off x="4204685" y="3052680"/>
            <a:ext cx="1450462" cy="1200329"/>
          </a:xfrm>
          <a:prstGeom prst="rect">
            <a:avLst/>
          </a:prstGeom>
          <a:noFill/>
        </p:spPr>
        <p:txBody>
          <a:bodyPr wrap="none" rtlCol="0">
            <a:spAutoFit/>
          </a:bodyPr>
          <a:lstStyle/>
          <a:p>
            <a:pPr algn="ctr"/>
            <a:r>
              <a:rPr lang="en-US" b="1" dirty="0"/>
              <a:t>Quantitative:</a:t>
            </a:r>
          </a:p>
          <a:p>
            <a:pPr algn="ctr"/>
            <a:r>
              <a:rPr lang="en-US" dirty="0"/>
              <a:t>Clustering</a:t>
            </a:r>
          </a:p>
          <a:p>
            <a:pPr algn="ctr"/>
            <a:r>
              <a:rPr lang="en-US" dirty="0"/>
              <a:t>&amp;</a:t>
            </a:r>
            <a:br>
              <a:rPr lang="en-US" dirty="0"/>
            </a:br>
            <a:r>
              <a:rPr lang="en-US" dirty="0"/>
              <a:t>Interaction</a:t>
            </a:r>
            <a:endParaRPr lang="nl-NL" dirty="0"/>
          </a:p>
        </p:txBody>
      </p:sp>
      <p:sp>
        <p:nvSpPr>
          <p:cNvPr id="26" name="Tekstvak 25">
            <a:extLst>
              <a:ext uri="{FF2B5EF4-FFF2-40B4-BE49-F238E27FC236}">
                <a16:creationId xmlns:a16="http://schemas.microsoft.com/office/drawing/2014/main" id="{AB92B39D-59D0-B573-43A3-C6E713B18567}"/>
              </a:ext>
            </a:extLst>
          </p:cNvPr>
          <p:cNvSpPr txBox="1"/>
          <p:nvPr/>
        </p:nvSpPr>
        <p:spPr>
          <a:xfrm>
            <a:off x="5914689" y="3052679"/>
            <a:ext cx="1861663" cy="1200329"/>
          </a:xfrm>
          <a:prstGeom prst="rect">
            <a:avLst/>
          </a:prstGeom>
          <a:noFill/>
        </p:spPr>
        <p:txBody>
          <a:bodyPr wrap="none" rtlCol="0">
            <a:spAutoFit/>
          </a:bodyPr>
          <a:lstStyle/>
          <a:p>
            <a:pPr algn="ctr"/>
            <a:r>
              <a:rPr lang="en-US" b="1" dirty="0"/>
              <a:t>Qualitative:</a:t>
            </a:r>
          </a:p>
          <a:p>
            <a:pPr algn="ctr"/>
            <a:r>
              <a:rPr lang="en-US" dirty="0"/>
              <a:t>Understand social</a:t>
            </a:r>
          </a:p>
          <a:p>
            <a:pPr algn="ctr"/>
            <a:r>
              <a:rPr lang="en-US" dirty="0"/>
              <a:t>&amp; </a:t>
            </a:r>
          </a:p>
          <a:p>
            <a:pPr algn="ctr"/>
            <a:r>
              <a:rPr lang="en-US" dirty="0"/>
              <a:t>contextual factors</a:t>
            </a:r>
          </a:p>
        </p:txBody>
      </p:sp>
      <p:sp>
        <p:nvSpPr>
          <p:cNvPr id="27" name="Tekstvak 26">
            <a:extLst>
              <a:ext uri="{FF2B5EF4-FFF2-40B4-BE49-F238E27FC236}">
                <a16:creationId xmlns:a16="http://schemas.microsoft.com/office/drawing/2014/main" id="{8CC3ED38-9017-6A90-1DD9-2E6F42AF81A9}"/>
              </a:ext>
            </a:extLst>
          </p:cNvPr>
          <p:cNvSpPr txBox="1"/>
          <p:nvPr/>
        </p:nvSpPr>
        <p:spPr>
          <a:xfrm>
            <a:off x="7805121" y="3052679"/>
            <a:ext cx="2212786" cy="1200329"/>
          </a:xfrm>
          <a:prstGeom prst="rect">
            <a:avLst/>
          </a:prstGeom>
          <a:noFill/>
        </p:spPr>
        <p:txBody>
          <a:bodyPr wrap="none" rtlCol="0">
            <a:spAutoFit/>
          </a:bodyPr>
          <a:lstStyle/>
          <a:p>
            <a:pPr algn="ctr"/>
            <a:r>
              <a:rPr lang="en-US" b="1" dirty="0"/>
              <a:t>Mixed methods:</a:t>
            </a:r>
          </a:p>
          <a:p>
            <a:pPr algn="ctr"/>
            <a:r>
              <a:rPr lang="en-US" dirty="0"/>
              <a:t>Combine quantitative</a:t>
            </a:r>
          </a:p>
          <a:p>
            <a:pPr algn="ctr"/>
            <a:r>
              <a:rPr lang="en-US" dirty="0"/>
              <a:t>&amp;</a:t>
            </a:r>
          </a:p>
          <a:p>
            <a:pPr algn="ctr"/>
            <a:r>
              <a:rPr lang="en-US" dirty="0"/>
              <a:t>Qualitative methods</a:t>
            </a:r>
          </a:p>
        </p:txBody>
      </p:sp>
      <p:sp>
        <p:nvSpPr>
          <p:cNvPr id="29" name="Pijl: rechts 28">
            <a:extLst>
              <a:ext uri="{FF2B5EF4-FFF2-40B4-BE49-F238E27FC236}">
                <a16:creationId xmlns:a16="http://schemas.microsoft.com/office/drawing/2014/main" id="{C6E05611-DBF1-2D22-6AAD-A9A895A248D9}"/>
              </a:ext>
            </a:extLst>
          </p:cNvPr>
          <p:cNvSpPr/>
          <p:nvPr/>
        </p:nvSpPr>
        <p:spPr>
          <a:xfrm rot="5400000">
            <a:off x="4654324" y="4387414"/>
            <a:ext cx="544010" cy="486137"/>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Tekstvak 29">
            <a:extLst>
              <a:ext uri="{FF2B5EF4-FFF2-40B4-BE49-F238E27FC236}">
                <a16:creationId xmlns:a16="http://schemas.microsoft.com/office/drawing/2014/main" id="{BC39E6BB-40FB-4C55-D124-DBABF7B51968}"/>
              </a:ext>
            </a:extLst>
          </p:cNvPr>
          <p:cNvSpPr txBox="1"/>
          <p:nvPr/>
        </p:nvSpPr>
        <p:spPr>
          <a:xfrm>
            <a:off x="3226124" y="4925638"/>
            <a:ext cx="3407601" cy="369332"/>
          </a:xfrm>
          <a:prstGeom prst="rect">
            <a:avLst/>
          </a:prstGeom>
          <a:noFill/>
        </p:spPr>
        <p:txBody>
          <a:bodyPr wrap="none" rtlCol="0">
            <a:spAutoFit/>
          </a:bodyPr>
          <a:lstStyle/>
          <a:p>
            <a:pPr algn="ctr"/>
            <a:r>
              <a:rPr lang="en-US" b="1" dirty="0"/>
              <a:t>Results used in On Campus weeks</a:t>
            </a:r>
            <a:endParaRPr lang="nl-NL" dirty="0"/>
          </a:p>
        </p:txBody>
      </p:sp>
    </p:spTree>
    <p:extLst>
      <p:ext uri="{BB962C8B-B14F-4D97-AF65-F5344CB8AC3E}">
        <p14:creationId xmlns:p14="http://schemas.microsoft.com/office/powerpoint/2010/main" val="2013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a:xfrm>
            <a:off x="1377245" y="128056"/>
            <a:ext cx="9976555" cy="1325563"/>
          </a:xfrm>
        </p:spPr>
        <p:txBody>
          <a:bodyPr/>
          <a:lstStyle/>
          <a:p>
            <a:r>
              <a:rPr lang="en-US" dirty="0"/>
              <a:t>PHM Syndemics – On Campus week</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14</a:t>
            </a:fld>
            <a:endParaRPr lang="en-NL"/>
          </a:p>
        </p:txBody>
      </p:sp>
      <p:sp>
        <p:nvSpPr>
          <p:cNvPr id="3" name="Tekstvak 2">
            <a:extLst>
              <a:ext uri="{FF2B5EF4-FFF2-40B4-BE49-F238E27FC236}">
                <a16:creationId xmlns:a16="http://schemas.microsoft.com/office/drawing/2014/main" id="{D02098D1-8925-22EC-8218-11E39C24BD09}"/>
              </a:ext>
            </a:extLst>
          </p:cNvPr>
          <p:cNvSpPr txBox="1"/>
          <p:nvPr/>
        </p:nvSpPr>
        <p:spPr>
          <a:xfrm>
            <a:off x="1377245" y="1148137"/>
            <a:ext cx="10430934" cy="4985980"/>
          </a:xfrm>
          <a:prstGeom prst="rect">
            <a:avLst/>
          </a:prstGeom>
          <a:noFill/>
        </p:spPr>
        <p:txBody>
          <a:bodyPr wrap="square" rtlCol="0">
            <a:spAutoFit/>
          </a:bodyPr>
          <a:lstStyle/>
          <a:p>
            <a:r>
              <a:rPr lang="en-US" sz="3000" dirty="0"/>
              <a:t>Based on quantitative results from online weeks &gt;&gt;&gt; Mixed Methods</a:t>
            </a:r>
          </a:p>
          <a:p>
            <a:r>
              <a:rPr lang="en-US" sz="3000" b="1" dirty="0"/>
              <a:t>Qualitative data - Interviews</a:t>
            </a:r>
          </a:p>
          <a:p>
            <a:endParaRPr lang="en-US" sz="3000" dirty="0"/>
          </a:p>
          <a:p>
            <a:r>
              <a:rPr lang="nl-NL" sz="3000" b="1" dirty="0"/>
              <a:t>Mixed </a:t>
            </a:r>
            <a:r>
              <a:rPr lang="nl-NL" sz="3000" b="1" dirty="0" err="1"/>
              <a:t>methods</a:t>
            </a:r>
            <a:endParaRPr lang="nl-NL" sz="3000" b="1" dirty="0"/>
          </a:p>
          <a:p>
            <a:r>
              <a:rPr lang="nl-NL" sz="3000" dirty="0" err="1"/>
              <a:t>Combining</a:t>
            </a:r>
            <a:r>
              <a:rPr lang="nl-NL" sz="3000" dirty="0"/>
              <a:t> </a:t>
            </a:r>
            <a:r>
              <a:rPr lang="nl-NL" sz="3000" dirty="0" err="1"/>
              <a:t>quantitave</a:t>
            </a:r>
            <a:r>
              <a:rPr lang="nl-NL" sz="3000" dirty="0"/>
              <a:t> and </a:t>
            </a:r>
            <a:r>
              <a:rPr lang="nl-NL" sz="3000" dirty="0" err="1"/>
              <a:t>qualitative</a:t>
            </a:r>
            <a:r>
              <a:rPr lang="nl-NL" sz="3000" dirty="0"/>
              <a:t> </a:t>
            </a:r>
            <a:r>
              <a:rPr lang="nl-NL" sz="3000" dirty="0" err="1"/>
              <a:t>methods</a:t>
            </a:r>
            <a:endParaRPr lang="nl-NL" sz="3000" dirty="0"/>
          </a:p>
          <a:p>
            <a:r>
              <a:rPr lang="nl-NL" sz="3000" dirty="0" err="1"/>
              <a:t>Utilize</a:t>
            </a:r>
            <a:r>
              <a:rPr lang="nl-NL" sz="3000" dirty="0"/>
              <a:t> </a:t>
            </a:r>
            <a:r>
              <a:rPr lang="nl-NL" sz="3000" dirty="0" err="1"/>
              <a:t>the</a:t>
            </a:r>
            <a:r>
              <a:rPr lang="nl-NL" sz="3000" dirty="0"/>
              <a:t> </a:t>
            </a:r>
            <a:r>
              <a:rPr lang="nl-NL" sz="3000" dirty="0" err="1"/>
              <a:t>strenghts</a:t>
            </a:r>
            <a:r>
              <a:rPr lang="nl-NL" sz="3000" dirty="0"/>
              <a:t> of </a:t>
            </a:r>
            <a:r>
              <a:rPr lang="nl-NL" sz="3000" dirty="0" err="1"/>
              <a:t>both</a:t>
            </a:r>
            <a:r>
              <a:rPr lang="nl-NL" sz="3000" dirty="0"/>
              <a:t> </a:t>
            </a:r>
            <a:r>
              <a:rPr lang="nl-NL" sz="3000" dirty="0" err="1"/>
              <a:t>methods</a:t>
            </a:r>
            <a:endParaRPr lang="nl-NL" sz="3000" dirty="0"/>
          </a:p>
          <a:p>
            <a:endParaRPr lang="nl-NL" sz="3000" dirty="0"/>
          </a:p>
          <a:p>
            <a:r>
              <a:rPr lang="nl-NL" sz="3000" dirty="0" err="1"/>
              <a:t>Challenges</a:t>
            </a:r>
            <a:r>
              <a:rPr lang="nl-NL" sz="3000" dirty="0"/>
              <a:t> </a:t>
            </a:r>
            <a:r>
              <a:rPr lang="nl-NL" sz="3000" dirty="0" err="1"/>
              <a:t>researchers</a:t>
            </a:r>
            <a:r>
              <a:rPr lang="nl-NL" sz="3000" dirty="0"/>
              <a:t> </a:t>
            </a:r>
            <a:r>
              <a:rPr lang="nl-NL" sz="3000" dirty="0" err="1"/>
              <a:t>to</a:t>
            </a:r>
            <a:r>
              <a:rPr lang="nl-NL" sz="3000" dirty="0"/>
              <a:t> </a:t>
            </a:r>
            <a:r>
              <a:rPr lang="nl-NL" sz="3000" dirty="0" err="1"/>
              <a:t>adopt</a:t>
            </a:r>
            <a:r>
              <a:rPr lang="nl-NL" sz="3000" dirty="0"/>
              <a:t> different </a:t>
            </a:r>
            <a:r>
              <a:rPr lang="nl-NL" sz="3000" dirty="0" err="1"/>
              <a:t>perspectives</a:t>
            </a:r>
            <a:endParaRPr lang="nl-NL" sz="3000" dirty="0"/>
          </a:p>
          <a:p>
            <a:r>
              <a:rPr lang="nl-NL" sz="3000" dirty="0" err="1"/>
              <a:t>Challenging</a:t>
            </a:r>
            <a:r>
              <a:rPr lang="nl-NL" sz="3000" dirty="0"/>
              <a:t>, but </a:t>
            </a:r>
            <a:r>
              <a:rPr lang="nl-NL" sz="3000" dirty="0" err="1"/>
              <a:t>rewarding</a:t>
            </a:r>
            <a:r>
              <a:rPr lang="nl-NL" sz="3000" dirty="0"/>
              <a:t> </a:t>
            </a:r>
            <a:r>
              <a:rPr lang="nl-NL" sz="3000" dirty="0" err="1"/>
              <a:t>experience</a:t>
            </a:r>
            <a:r>
              <a:rPr lang="nl-NL" sz="3000" dirty="0"/>
              <a:t>!</a:t>
            </a:r>
          </a:p>
          <a:p>
            <a:endParaRPr lang="nl-NL" dirty="0"/>
          </a:p>
        </p:txBody>
      </p:sp>
    </p:spTree>
    <p:extLst>
      <p:ext uri="{BB962C8B-B14F-4D97-AF65-F5344CB8AC3E}">
        <p14:creationId xmlns:p14="http://schemas.microsoft.com/office/powerpoint/2010/main" val="128369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 – Individual week</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15</a:t>
            </a:fld>
            <a:endParaRPr lang="en-NL"/>
          </a:p>
        </p:txBody>
      </p:sp>
      <p:pic>
        <p:nvPicPr>
          <p:cNvPr id="1028" name="Picture 4" descr="A stylized podcast icon featuring a microphone, sound waves, and headphones, designed in a modern, minimalistic style. The background should be #5CB1EB and include sound waves (audio waveform style) for visual interest. Replace the bottom waveform with the word 'podcast' in a clean, modern font. Elements should be arranged in a visually balanced composition, suitable as a logo or app icon.">
            <a:extLst>
              <a:ext uri="{FF2B5EF4-FFF2-40B4-BE49-F238E27FC236}">
                <a16:creationId xmlns:a16="http://schemas.microsoft.com/office/drawing/2014/main" id="{7306CD14-386F-F4E3-CA4D-1CBCDC5206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834979"/>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835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a:xfrm>
            <a:off x="1147134" y="995325"/>
            <a:ext cx="9625898" cy="1325563"/>
          </a:xfrm>
        </p:spPr>
        <p:txBody>
          <a:bodyPr>
            <a:normAutofit/>
          </a:bodyPr>
          <a:lstStyle/>
          <a:p>
            <a:pPr algn="ctr"/>
            <a:r>
              <a:rPr lang="en-US" sz="5000" dirty="0"/>
              <a:t>PHM Syndemics</a:t>
            </a:r>
            <a:endParaRPr lang="nl-NL" sz="5000"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16</a:t>
            </a:fld>
            <a:endParaRPr lang="en-NL"/>
          </a:p>
        </p:txBody>
      </p:sp>
      <p:sp>
        <p:nvSpPr>
          <p:cNvPr id="3" name="Tekstvak 2">
            <a:extLst>
              <a:ext uri="{FF2B5EF4-FFF2-40B4-BE49-F238E27FC236}">
                <a16:creationId xmlns:a16="http://schemas.microsoft.com/office/drawing/2014/main" id="{D0280573-736F-2FAB-4F4F-0225168AA279}"/>
              </a:ext>
            </a:extLst>
          </p:cNvPr>
          <p:cNvSpPr txBox="1"/>
          <p:nvPr/>
        </p:nvSpPr>
        <p:spPr>
          <a:xfrm>
            <a:off x="1664533" y="2682159"/>
            <a:ext cx="8862933" cy="1708160"/>
          </a:xfrm>
          <a:prstGeom prst="rect">
            <a:avLst/>
          </a:prstGeom>
          <a:noFill/>
        </p:spPr>
        <p:txBody>
          <a:bodyPr wrap="square" rtlCol="0">
            <a:spAutoFit/>
          </a:bodyPr>
          <a:lstStyle/>
          <a:p>
            <a:pPr algn="ctr"/>
            <a:r>
              <a:rPr lang="en-US" sz="3500" i="1" dirty="0"/>
              <a:t>“From data to the streets: </a:t>
            </a:r>
          </a:p>
          <a:p>
            <a:pPr algn="ctr"/>
            <a:r>
              <a:rPr lang="en-US" sz="3500" i="1" dirty="0"/>
              <a:t>explore syndemics through numbers, stories, and lived realities.”</a:t>
            </a:r>
            <a:endParaRPr lang="nl-NL" sz="3500" i="1" dirty="0"/>
          </a:p>
        </p:txBody>
      </p:sp>
    </p:spTree>
    <p:extLst>
      <p:ext uri="{BB962C8B-B14F-4D97-AF65-F5344CB8AC3E}">
        <p14:creationId xmlns:p14="http://schemas.microsoft.com/office/powerpoint/2010/main" val="3556500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F95E6-02BA-08CC-2999-6C45F89C1260}"/>
              </a:ext>
            </a:extLst>
          </p:cNvPr>
          <p:cNvSpPr>
            <a:spLocks noGrp="1"/>
          </p:cNvSpPr>
          <p:nvPr>
            <p:ph type="title"/>
          </p:nvPr>
        </p:nvSpPr>
        <p:spPr>
          <a:xfrm>
            <a:off x="1818640" y="365125"/>
            <a:ext cx="9535159" cy="1325563"/>
          </a:xfrm>
        </p:spPr>
        <p:txBody>
          <a:bodyPr/>
          <a:lstStyle/>
          <a:p>
            <a:r>
              <a:rPr lang="en-US" dirty="0"/>
              <a:t>History of syndemics</a:t>
            </a:r>
            <a:endParaRPr lang="nl-NL" dirty="0"/>
          </a:p>
        </p:txBody>
      </p:sp>
      <p:sp>
        <p:nvSpPr>
          <p:cNvPr id="4" name="Date Placeholder 3">
            <a:extLst>
              <a:ext uri="{FF2B5EF4-FFF2-40B4-BE49-F238E27FC236}">
                <a16:creationId xmlns:a16="http://schemas.microsoft.com/office/drawing/2014/main" id="{D468A0B9-C4FD-69FD-0FFC-F87EECCB7379}"/>
              </a:ext>
            </a:extLst>
          </p:cNvPr>
          <p:cNvSpPr>
            <a:spLocks noGrp="1"/>
          </p:cNvSpPr>
          <p:nvPr>
            <p:ph type="dt" sz="half" idx="10"/>
          </p:nvPr>
        </p:nvSpPr>
        <p:spPr/>
        <p:txBody>
          <a:bodyPr/>
          <a:lstStyle/>
          <a:p>
            <a:r>
              <a:rPr lang="en-US" dirty="0"/>
              <a:t>24 March 2025</a:t>
            </a:r>
            <a:endParaRPr lang="en-NL" dirty="0"/>
          </a:p>
        </p:txBody>
      </p:sp>
      <p:sp>
        <p:nvSpPr>
          <p:cNvPr id="5" name="Slide Number Placeholder 4">
            <a:extLst>
              <a:ext uri="{FF2B5EF4-FFF2-40B4-BE49-F238E27FC236}">
                <a16:creationId xmlns:a16="http://schemas.microsoft.com/office/drawing/2014/main" id="{0EABB4F4-7766-829A-40DD-5B3FDA5E3948}"/>
              </a:ext>
            </a:extLst>
          </p:cNvPr>
          <p:cNvSpPr>
            <a:spLocks noGrp="1"/>
          </p:cNvSpPr>
          <p:nvPr>
            <p:ph type="sldNum" sz="quarter" idx="12"/>
          </p:nvPr>
        </p:nvSpPr>
        <p:spPr/>
        <p:txBody>
          <a:bodyPr/>
          <a:lstStyle/>
          <a:p>
            <a:fld id="{98CF35A3-471F-2148-8162-02E5C4A439F0}" type="slidenum">
              <a:rPr lang="en-NL" smtClean="0"/>
              <a:t>2</a:t>
            </a:fld>
            <a:endParaRPr lang="en-NL"/>
          </a:p>
        </p:txBody>
      </p:sp>
      <p:sp>
        <p:nvSpPr>
          <p:cNvPr id="7" name="TextBox 6">
            <a:extLst>
              <a:ext uri="{FF2B5EF4-FFF2-40B4-BE49-F238E27FC236}">
                <a16:creationId xmlns:a16="http://schemas.microsoft.com/office/drawing/2014/main" id="{BF23592C-CFAF-4016-A97D-BF64FC552290}"/>
              </a:ext>
            </a:extLst>
          </p:cNvPr>
          <p:cNvSpPr txBox="1"/>
          <p:nvPr/>
        </p:nvSpPr>
        <p:spPr>
          <a:xfrm>
            <a:off x="1048214" y="1690688"/>
            <a:ext cx="10446166" cy="2831544"/>
          </a:xfrm>
          <a:prstGeom prst="rect">
            <a:avLst/>
          </a:prstGeom>
          <a:noFill/>
        </p:spPr>
        <p:txBody>
          <a:bodyPr wrap="square" rtlCol="0">
            <a:spAutoFit/>
          </a:bodyPr>
          <a:lstStyle/>
          <a:p>
            <a:r>
              <a:rPr lang="nl-NL" sz="3200" dirty="0" err="1"/>
              <a:t>Singer</a:t>
            </a:r>
            <a:r>
              <a:rPr lang="nl-NL" sz="3200" dirty="0"/>
              <a:t> (1996) </a:t>
            </a:r>
            <a:r>
              <a:rPr lang="nl-NL" sz="3200" dirty="0" err="1"/>
              <a:t>studying</a:t>
            </a:r>
            <a:r>
              <a:rPr lang="nl-NL" sz="3200" dirty="0"/>
              <a:t> HIV </a:t>
            </a:r>
            <a:r>
              <a:rPr lang="nl-NL" sz="3200" dirty="0" err="1"/>
              <a:t>epidemic</a:t>
            </a:r>
            <a:r>
              <a:rPr lang="nl-NL" sz="3200" dirty="0"/>
              <a:t> in Puerto </a:t>
            </a:r>
            <a:r>
              <a:rPr lang="nl-NL" sz="3200" dirty="0" err="1"/>
              <a:t>Rican</a:t>
            </a:r>
            <a:r>
              <a:rPr lang="nl-NL" sz="3200" dirty="0"/>
              <a:t> community in Hartford US</a:t>
            </a:r>
          </a:p>
          <a:p>
            <a:br>
              <a:rPr lang="nl-NL" sz="3200" dirty="0"/>
            </a:br>
            <a:endParaRPr lang="nl-NL" sz="3200" dirty="0"/>
          </a:p>
          <a:p>
            <a:endParaRPr lang="nl-NL" sz="3200" dirty="0"/>
          </a:p>
          <a:p>
            <a:endParaRPr lang="nl-NL" dirty="0"/>
          </a:p>
        </p:txBody>
      </p:sp>
    </p:spTree>
    <p:extLst>
      <p:ext uri="{BB962C8B-B14F-4D97-AF65-F5344CB8AC3E}">
        <p14:creationId xmlns:p14="http://schemas.microsoft.com/office/powerpoint/2010/main" val="3066879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F95E6-02BA-08CC-2999-6C45F89C1260}"/>
              </a:ext>
            </a:extLst>
          </p:cNvPr>
          <p:cNvSpPr>
            <a:spLocks noGrp="1"/>
          </p:cNvSpPr>
          <p:nvPr>
            <p:ph type="title"/>
          </p:nvPr>
        </p:nvSpPr>
        <p:spPr>
          <a:xfrm>
            <a:off x="1818640" y="240433"/>
            <a:ext cx="9535159" cy="1325563"/>
          </a:xfrm>
        </p:spPr>
        <p:txBody>
          <a:bodyPr/>
          <a:lstStyle/>
          <a:p>
            <a:r>
              <a:rPr lang="en-US" dirty="0"/>
              <a:t>Coined a syndemic</a:t>
            </a:r>
            <a:endParaRPr lang="nl-NL" dirty="0"/>
          </a:p>
        </p:txBody>
      </p:sp>
      <p:sp>
        <p:nvSpPr>
          <p:cNvPr id="4" name="Date Placeholder 3">
            <a:extLst>
              <a:ext uri="{FF2B5EF4-FFF2-40B4-BE49-F238E27FC236}">
                <a16:creationId xmlns:a16="http://schemas.microsoft.com/office/drawing/2014/main" id="{D468A0B9-C4FD-69FD-0FFC-F87EECCB7379}"/>
              </a:ext>
            </a:extLst>
          </p:cNvPr>
          <p:cNvSpPr>
            <a:spLocks noGrp="1"/>
          </p:cNvSpPr>
          <p:nvPr>
            <p:ph type="dt" sz="half" idx="10"/>
          </p:nvPr>
        </p:nvSpPr>
        <p:spPr/>
        <p:txBody>
          <a:bodyPr/>
          <a:lstStyle/>
          <a:p>
            <a:r>
              <a:rPr lang="en-US" dirty="0"/>
              <a:t>24 March 2025</a:t>
            </a:r>
            <a:endParaRPr lang="en-NL" dirty="0"/>
          </a:p>
        </p:txBody>
      </p:sp>
      <p:sp>
        <p:nvSpPr>
          <p:cNvPr id="5" name="Slide Number Placeholder 4">
            <a:extLst>
              <a:ext uri="{FF2B5EF4-FFF2-40B4-BE49-F238E27FC236}">
                <a16:creationId xmlns:a16="http://schemas.microsoft.com/office/drawing/2014/main" id="{0EABB4F4-7766-829A-40DD-5B3FDA5E3948}"/>
              </a:ext>
            </a:extLst>
          </p:cNvPr>
          <p:cNvSpPr>
            <a:spLocks noGrp="1"/>
          </p:cNvSpPr>
          <p:nvPr>
            <p:ph type="sldNum" sz="quarter" idx="12"/>
          </p:nvPr>
        </p:nvSpPr>
        <p:spPr/>
        <p:txBody>
          <a:bodyPr/>
          <a:lstStyle/>
          <a:p>
            <a:fld id="{98CF35A3-471F-2148-8162-02E5C4A439F0}" type="slidenum">
              <a:rPr lang="en-NL" smtClean="0"/>
              <a:t>3</a:t>
            </a:fld>
            <a:endParaRPr lang="en-NL"/>
          </a:p>
        </p:txBody>
      </p:sp>
      <p:sp>
        <p:nvSpPr>
          <p:cNvPr id="7" name="TextBox 6">
            <a:extLst>
              <a:ext uri="{FF2B5EF4-FFF2-40B4-BE49-F238E27FC236}">
                <a16:creationId xmlns:a16="http://schemas.microsoft.com/office/drawing/2014/main" id="{BF23592C-CFAF-4016-A97D-BF64FC552290}"/>
              </a:ext>
            </a:extLst>
          </p:cNvPr>
          <p:cNvSpPr txBox="1"/>
          <p:nvPr/>
        </p:nvSpPr>
        <p:spPr>
          <a:xfrm>
            <a:off x="1148576" y="1212702"/>
            <a:ext cx="10379258" cy="3724096"/>
          </a:xfrm>
          <a:prstGeom prst="rect">
            <a:avLst/>
          </a:prstGeom>
          <a:noFill/>
        </p:spPr>
        <p:txBody>
          <a:bodyPr wrap="square" rtlCol="0">
            <a:spAutoFit/>
          </a:bodyPr>
          <a:lstStyle/>
          <a:p>
            <a:pPr marL="285750" indent="-285750">
              <a:buFont typeface="Arial" panose="020B0604020202020204" pitchFamily="34" charset="0"/>
              <a:buChar char="•"/>
            </a:pPr>
            <a:r>
              <a:rPr lang="nl-NL" sz="3200" b="1" u="sng" dirty="0" err="1"/>
              <a:t>S</a:t>
            </a:r>
            <a:r>
              <a:rPr lang="nl-NL" sz="3200" dirty="0" err="1"/>
              <a:t>ubstance</a:t>
            </a:r>
            <a:r>
              <a:rPr lang="nl-NL" sz="3200" dirty="0"/>
              <a:t> </a:t>
            </a:r>
            <a:r>
              <a:rPr lang="nl-NL" sz="3200" b="1" u="sng" dirty="0" err="1"/>
              <a:t>A</a:t>
            </a:r>
            <a:r>
              <a:rPr lang="nl-NL" sz="3200" dirty="0" err="1"/>
              <a:t>buse</a:t>
            </a:r>
            <a:endParaRPr lang="nl-NL" sz="3200" dirty="0"/>
          </a:p>
          <a:p>
            <a:pPr marL="285750" indent="-285750">
              <a:buFont typeface="Arial" panose="020B0604020202020204" pitchFamily="34" charset="0"/>
              <a:buChar char="•"/>
            </a:pPr>
            <a:r>
              <a:rPr lang="nl-NL" sz="3600" b="1" u="sng" dirty="0" err="1"/>
              <a:t>V</a:t>
            </a:r>
            <a:r>
              <a:rPr lang="nl-NL" sz="3200" dirty="0" err="1"/>
              <a:t>iolence</a:t>
            </a:r>
            <a:endParaRPr lang="nl-NL" sz="3200" dirty="0"/>
          </a:p>
          <a:p>
            <a:pPr marL="285750" indent="-285750">
              <a:buFont typeface="Arial" panose="020B0604020202020204" pitchFamily="34" charset="0"/>
              <a:buChar char="•"/>
            </a:pPr>
            <a:r>
              <a:rPr lang="nl-NL" sz="3200" dirty="0"/>
              <a:t>HIV-</a:t>
            </a:r>
            <a:r>
              <a:rPr lang="nl-NL" sz="3600" b="1" u="sng" dirty="0"/>
              <a:t>A</a:t>
            </a:r>
            <a:r>
              <a:rPr lang="nl-NL" sz="3200" dirty="0"/>
              <a:t>IDS</a:t>
            </a:r>
          </a:p>
          <a:p>
            <a:r>
              <a:rPr lang="nl-NL" sz="3200" dirty="0" err="1"/>
              <a:t>Concentrated</a:t>
            </a:r>
            <a:r>
              <a:rPr lang="nl-NL" sz="3200" dirty="0"/>
              <a:t> in US </a:t>
            </a:r>
            <a:r>
              <a:rPr lang="nl-NL" sz="3200" dirty="0" err="1"/>
              <a:t>urban</a:t>
            </a:r>
            <a:r>
              <a:rPr lang="nl-NL" sz="3200" dirty="0"/>
              <a:t> </a:t>
            </a:r>
            <a:r>
              <a:rPr lang="nl-NL" sz="3200" dirty="0" err="1"/>
              <a:t>inner</a:t>
            </a:r>
            <a:r>
              <a:rPr lang="nl-NL" sz="3200" dirty="0"/>
              <a:t> </a:t>
            </a:r>
            <a:r>
              <a:rPr lang="nl-NL" sz="3200" dirty="0" err="1"/>
              <a:t>cities</a:t>
            </a:r>
            <a:endParaRPr lang="nl-NL" sz="3200" dirty="0"/>
          </a:p>
          <a:p>
            <a:endParaRPr lang="nl-NL" sz="3200" dirty="0"/>
          </a:p>
          <a:p>
            <a:r>
              <a:rPr lang="nl-NL" sz="3200" b="1" dirty="0">
                <a:solidFill>
                  <a:schemeClr val="accent4"/>
                </a:solidFill>
              </a:rPr>
              <a:t>&gt;&gt;</a:t>
            </a:r>
            <a:r>
              <a:rPr lang="nl-NL" sz="3200" dirty="0"/>
              <a:t> </a:t>
            </a:r>
            <a:r>
              <a:rPr lang="nl-NL" sz="3200" dirty="0" err="1"/>
              <a:t>the</a:t>
            </a:r>
            <a:r>
              <a:rPr lang="nl-NL" sz="3200" dirty="0"/>
              <a:t> SAVA syndemic </a:t>
            </a:r>
          </a:p>
          <a:p>
            <a:endParaRPr lang="nl-NL" dirty="0"/>
          </a:p>
          <a:p>
            <a:endParaRPr lang="nl-NL" dirty="0"/>
          </a:p>
        </p:txBody>
      </p:sp>
      <p:pic>
        <p:nvPicPr>
          <p:cNvPr id="9" name="Picture 8">
            <a:extLst>
              <a:ext uri="{FF2B5EF4-FFF2-40B4-BE49-F238E27FC236}">
                <a16:creationId xmlns:a16="http://schemas.microsoft.com/office/drawing/2014/main" id="{E5E69FF3-7E77-43AC-88A0-8815AE1C2AE6}"/>
              </a:ext>
            </a:extLst>
          </p:cNvPr>
          <p:cNvPicPr>
            <a:picLocks noChangeAspect="1"/>
          </p:cNvPicPr>
          <p:nvPr/>
        </p:nvPicPr>
        <p:blipFill>
          <a:blip r:embed="rId3"/>
          <a:stretch>
            <a:fillRect/>
          </a:stretch>
        </p:blipFill>
        <p:spPr>
          <a:xfrm>
            <a:off x="5702844" y="3360765"/>
            <a:ext cx="5194757" cy="2205993"/>
          </a:xfrm>
          <a:prstGeom prst="rect">
            <a:avLst/>
          </a:prstGeom>
        </p:spPr>
      </p:pic>
      <p:sp>
        <p:nvSpPr>
          <p:cNvPr id="10" name="TextBox 9">
            <a:extLst>
              <a:ext uri="{FF2B5EF4-FFF2-40B4-BE49-F238E27FC236}">
                <a16:creationId xmlns:a16="http://schemas.microsoft.com/office/drawing/2014/main" id="{70C68CB1-AA6A-4FF5-ADCD-CBD0AB8CEA3D}"/>
              </a:ext>
            </a:extLst>
          </p:cNvPr>
          <p:cNvSpPr txBox="1"/>
          <p:nvPr/>
        </p:nvSpPr>
        <p:spPr>
          <a:xfrm>
            <a:off x="5777346" y="5460632"/>
            <a:ext cx="1839191" cy="369332"/>
          </a:xfrm>
          <a:prstGeom prst="rect">
            <a:avLst/>
          </a:prstGeom>
          <a:noFill/>
        </p:spPr>
        <p:txBody>
          <a:bodyPr wrap="square" rtlCol="0">
            <a:spAutoFit/>
          </a:bodyPr>
          <a:lstStyle/>
          <a:p>
            <a:r>
              <a:rPr lang="nl-NL" dirty="0" err="1"/>
              <a:t>Singer</a:t>
            </a:r>
            <a:r>
              <a:rPr lang="nl-NL" dirty="0"/>
              <a:t> (1996)</a:t>
            </a:r>
          </a:p>
        </p:txBody>
      </p:sp>
    </p:spTree>
    <p:extLst>
      <p:ext uri="{BB962C8B-B14F-4D97-AF65-F5344CB8AC3E}">
        <p14:creationId xmlns:p14="http://schemas.microsoft.com/office/powerpoint/2010/main" val="276542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468A0B9-C4FD-69FD-0FFC-F87EECCB7379}"/>
              </a:ext>
            </a:extLst>
          </p:cNvPr>
          <p:cNvSpPr>
            <a:spLocks noGrp="1"/>
          </p:cNvSpPr>
          <p:nvPr>
            <p:ph type="dt" sz="half" idx="10"/>
          </p:nvPr>
        </p:nvSpPr>
        <p:spPr/>
        <p:txBody>
          <a:bodyPr/>
          <a:lstStyle/>
          <a:p>
            <a:r>
              <a:rPr lang="en-US" dirty="0"/>
              <a:t>24 March 2025</a:t>
            </a:r>
            <a:endParaRPr lang="en-NL" dirty="0"/>
          </a:p>
        </p:txBody>
      </p:sp>
      <p:sp>
        <p:nvSpPr>
          <p:cNvPr id="5" name="Slide Number Placeholder 4">
            <a:extLst>
              <a:ext uri="{FF2B5EF4-FFF2-40B4-BE49-F238E27FC236}">
                <a16:creationId xmlns:a16="http://schemas.microsoft.com/office/drawing/2014/main" id="{0EABB4F4-7766-829A-40DD-5B3FDA5E3948}"/>
              </a:ext>
            </a:extLst>
          </p:cNvPr>
          <p:cNvSpPr>
            <a:spLocks noGrp="1"/>
          </p:cNvSpPr>
          <p:nvPr>
            <p:ph type="sldNum" sz="quarter" idx="12"/>
          </p:nvPr>
        </p:nvSpPr>
        <p:spPr/>
        <p:txBody>
          <a:bodyPr/>
          <a:lstStyle/>
          <a:p>
            <a:fld id="{98CF35A3-471F-2148-8162-02E5C4A439F0}" type="slidenum">
              <a:rPr lang="en-NL" smtClean="0"/>
              <a:t>4</a:t>
            </a:fld>
            <a:endParaRPr lang="en-NL"/>
          </a:p>
        </p:txBody>
      </p:sp>
      <p:graphicFrame>
        <p:nvGraphicFramePr>
          <p:cNvPr id="6" name="Diagram 5">
            <a:extLst>
              <a:ext uri="{FF2B5EF4-FFF2-40B4-BE49-F238E27FC236}">
                <a16:creationId xmlns:a16="http://schemas.microsoft.com/office/drawing/2014/main" id="{FA3AB012-8D87-4A3A-BF56-2F352764F278}"/>
              </a:ext>
            </a:extLst>
          </p:cNvPr>
          <p:cNvGraphicFramePr/>
          <p:nvPr/>
        </p:nvGraphicFramePr>
        <p:xfrm>
          <a:off x="3010991" y="852962"/>
          <a:ext cx="3431513" cy="1401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a:extLst>
              <a:ext uri="{FF2B5EF4-FFF2-40B4-BE49-F238E27FC236}">
                <a16:creationId xmlns:a16="http://schemas.microsoft.com/office/drawing/2014/main" id="{0032B418-7D39-4F85-8417-D96D0E68ADCB}"/>
              </a:ext>
            </a:extLst>
          </p:cNvPr>
          <p:cNvGrpSpPr/>
          <p:nvPr/>
        </p:nvGrpSpPr>
        <p:grpSpPr>
          <a:xfrm>
            <a:off x="2662167" y="2458025"/>
            <a:ext cx="4060334" cy="1401164"/>
            <a:chOff x="2194560" y="3348913"/>
            <a:chExt cx="2464471" cy="850454"/>
          </a:xfrm>
        </p:grpSpPr>
        <p:sp>
          <p:nvSpPr>
            <p:cNvPr id="8" name="Oval 7">
              <a:extLst>
                <a:ext uri="{FF2B5EF4-FFF2-40B4-BE49-F238E27FC236}">
                  <a16:creationId xmlns:a16="http://schemas.microsoft.com/office/drawing/2014/main" id="{0C565FE8-C80C-46A1-94EA-42FB1A2B9631}"/>
                </a:ext>
              </a:extLst>
            </p:cNvPr>
            <p:cNvSpPr/>
            <p:nvPr/>
          </p:nvSpPr>
          <p:spPr>
            <a:xfrm>
              <a:off x="2194560" y="3348913"/>
              <a:ext cx="863600" cy="850454"/>
            </a:xfrm>
            <a:prstGeom prst="ellipse">
              <a:avLst/>
            </a:prstGeom>
            <a:solidFill>
              <a:schemeClr val="accent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sz="2000" b="1" dirty="0">
                  <a:solidFill>
                    <a:schemeClr val="tx1"/>
                  </a:solidFill>
                </a:rPr>
                <a:t>Disease A</a:t>
              </a:r>
              <a:endParaRPr lang="en-NL" sz="2000" b="1" dirty="0">
                <a:solidFill>
                  <a:schemeClr val="tx1"/>
                </a:solidFill>
              </a:endParaRPr>
            </a:p>
          </p:txBody>
        </p:sp>
        <p:cxnSp>
          <p:nvCxnSpPr>
            <p:cNvPr id="9" name="Straight Arrow Connector 8">
              <a:extLst>
                <a:ext uri="{FF2B5EF4-FFF2-40B4-BE49-F238E27FC236}">
                  <a16:creationId xmlns:a16="http://schemas.microsoft.com/office/drawing/2014/main" id="{607FB2AD-0515-4BC3-8458-DDEF2F7DB8E5}"/>
                </a:ext>
              </a:extLst>
            </p:cNvPr>
            <p:cNvCxnSpPr/>
            <p:nvPr/>
          </p:nvCxnSpPr>
          <p:spPr>
            <a:xfrm>
              <a:off x="3052350" y="3556000"/>
              <a:ext cx="741680" cy="0"/>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8C3D66D-B407-4AE1-ABC0-8223697A6727}"/>
                </a:ext>
              </a:extLst>
            </p:cNvPr>
            <p:cNvCxnSpPr>
              <a:cxnSpLocks/>
            </p:cNvCxnSpPr>
            <p:nvPr/>
          </p:nvCxnSpPr>
          <p:spPr>
            <a:xfrm flipH="1">
              <a:off x="3040731" y="3896360"/>
              <a:ext cx="741680" cy="0"/>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2BF6E283-A0D6-4B7D-BB9D-17C47CE35B10}"/>
                </a:ext>
              </a:extLst>
            </p:cNvPr>
            <p:cNvSpPr/>
            <p:nvPr/>
          </p:nvSpPr>
          <p:spPr>
            <a:xfrm>
              <a:off x="3795431" y="3348913"/>
              <a:ext cx="863600" cy="850454"/>
            </a:xfrm>
            <a:prstGeom prst="ellipse">
              <a:avLst/>
            </a:prstGeom>
            <a:solidFill>
              <a:schemeClr val="accent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sz="2000" b="1" dirty="0">
                  <a:solidFill>
                    <a:schemeClr val="tx1"/>
                  </a:solidFill>
                </a:rPr>
                <a:t>Disease B</a:t>
              </a:r>
              <a:endParaRPr lang="en-NL" sz="2000" b="1" dirty="0">
                <a:solidFill>
                  <a:schemeClr val="tx1"/>
                </a:solidFill>
              </a:endParaRPr>
            </a:p>
          </p:txBody>
        </p:sp>
      </p:grpSp>
      <p:grpSp>
        <p:nvGrpSpPr>
          <p:cNvPr id="12" name="Group 11">
            <a:extLst>
              <a:ext uri="{FF2B5EF4-FFF2-40B4-BE49-F238E27FC236}">
                <a16:creationId xmlns:a16="http://schemas.microsoft.com/office/drawing/2014/main" id="{2758BADA-68C4-4CAB-9D4F-1FB288FDEB40}"/>
              </a:ext>
            </a:extLst>
          </p:cNvPr>
          <p:cNvGrpSpPr/>
          <p:nvPr/>
        </p:nvGrpSpPr>
        <p:grpSpPr>
          <a:xfrm>
            <a:off x="2905155" y="4088489"/>
            <a:ext cx="3643184" cy="1727768"/>
            <a:chOff x="2090443" y="4368800"/>
            <a:chExt cx="2613637" cy="1239509"/>
          </a:xfrm>
        </p:grpSpPr>
        <p:sp>
          <p:nvSpPr>
            <p:cNvPr id="13" name="Rectangle: Rounded Corners 12">
              <a:extLst>
                <a:ext uri="{FF2B5EF4-FFF2-40B4-BE49-F238E27FC236}">
                  <a16:creationId xmlns:a16="http://schemas.microsoft.com/office/drawing/2014/main" id="{86BFC295-C4D3-4547-9004-2258CE479563}"/>
                </a:ext>
              </a:extLst>
            </p:cNvPr>
            <p:cNvSpPr/>
            <p:nvPr/>
          </p:nvSpPr>
          <p:spPr>
            <a:xfrm>
              <a:off x="2090443" y="4368800"/>
              <a:ext cx="2613637" cy="1239509"/>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4" name="Oval 13">
              <a:extLst>
                <a:ext uri="{FF2B5EF4-FFF2-40B4-BE49-F238E27FC236}">
                  <a16:creationId xmlns:a16="http://schemas.microsoft.com/office/drawing/2014/main" id="{43A3F67D-3F55-4E52-80E6-505B5F21C2E0}"/>
                </a:ext>
              </a:extLst>
            </p:cNvPr>
            <p:cNvSpPr/>
            <p:nvPr/>
          </p:nvSpPr>
          <p:spPr>
            <a:xfrm>
              <a:off x="2387600" y="4531993"/>
              <a:ext cx="863600" cy="850454"/>
            </a:xfrm>
            <a:prstGeom prst="ellipse">
              <a:avLst/>
            </a:prstGeom>
            <a:solidFill>
              <a:schemeClr val="accent1">
                <a:alpha val="50000"/>
              </a:schemeClr>
            </a:solidFill>
            <a:ln>
              <a:solidFill>
                <a:schemeClr val="accent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b="1" dirty="0">
                  <a:solidFill>
                    <a:schemeClr val="tx1"/>
                  </a:solidFill>
                </a:rPr>
                <a:t>Disease A</a:t>
              </a:r>
              <a:endParaRPr lang="en-NL" b="1" dirty="0">
                <a:solidFill>
                  <a:schemeClr val="tx1"/>
                </a:solidFill>
              </a:endParaRPr>
            </a:p>
          </p:txBody>
        </p:sp>
        <p:sp>
          <p:nvSpPr>
            <p:cNvPr id="15" name="Oval 14">
              <a:extLst>
                <a:ext uri="{FF2B5EF4-FFF2-40B4-BE49-F238E27FC236}">
                  <a16:creationId xmlns:a16="http://schemas.microsoft.com/office/drawing/2014/main" id="{F97B1505-BC12-490E-B93F-580882F7624E}"/>
                </a:ext>
              </a:extLst>
            </p:cNvPr>
            <p:cNvSpPr/>
            <p:nvPr/>
          </p:nvSpPr>
          <p:spPr>
            <a:xfrm>
              <a:off x="3571240" y="4519740"/>
              <a:ext cx="863600" cy="850454"/>
            </a:xfrm>
            <a:prstGeom prst="ellipse">
              <a:avLst/>
            </a:prstGeom>
            <a:solidFill>
              <a:schemeClr val="accent1">
                <a:alpha val="50000"/>
              </a:schemeClr>
            </a:solidFill>
            <a:ln>
              <a:solidFill>
                <a:schemeClr val="accent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b="1" dirty="0">
                  <a:solidFill>
                    <a:schemeClr val="tx1"/>
                  </a:solidFill>
                </a:rPr>
                <a:t>Disease B</a:t>
              </a:r>
              <a:endParaRPr lang="en-NL" b="1" dirty="0">
                <a:solidFill>
                  <a:schemeClr val="tx1"/>
                </a:solidFill>
              </a:endParaRPr>
            </a:p>
          </p:txBody>
        </p:sp>
        <p:cxnSp>
          <p:nvCxnSpPr>
            <p:cNvPr id="16" name="Straight Arrow Connector 15">
              <a:extLst>
                <a:ext uri="{FF2B5EF4-FFF2-40B4-BE49-F238E27FC236}">
                  <a16:creationId xmlns:a16="http://schemas.microsoft.com/office/drawing/2014/main" id="{65B3FB49-A594-4E73-B2E3-92FA831992B6}"/>
                </a:ext>
              </a:extLst>
            </p:cNvPr>
            <p:cNvCxnSpPr/>
            <p:nvPr/>
          </p:nvCxnSpPr>
          <p:spPr>
            <a:xfrm>
              <a:off x="3251200" y="4815840"/>
              <a:ext cx="32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4C32B6A-C7C7-4BE5-AF7B-F1B65512DC62}"/>
                </a:ext>
              </a:extLst>
            </p:cNvPr>
            <p:cNvCxnSpPr>
              <a:cxnSpLocks/>
            </p:cNvCxnSpPr>
            <p:nvPr/>
          </p:nvCxnSpPr>
          <p:spPr>
            <a:xfrm flipH="1">
              <a:off x="3220720" y="5076452"/>
              <a:ext cx="3505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8" name="Callout: Right Arrow 17">
            <a:extLst>
              <a:ext uri="{FF2B5EF4-FFF2-40B4-BE49-F238E27FC236}">
                <a16:creationId xmlns:a16="http://schemas.microsoft.com/office/drawing/2014/main" id="{EB2B2592-4A87-4FBB-B27E-64A49F534DC7}"/>
              </a:ext>
            </a:extLst>
          </p:cNvPr>
          <p:cNvSpPr/>
          <p:nvPr/>
        </p:nvSpPr>
        <p:spPr>
          <a:xfrm>
            <a:off x="7046241" y="852962"/>
            <a:ext cx="1845732" cy="4971763"/>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Synergy</a:t>
            </a:r>
            <a:endParaRPr lang="en-NL" sz="2400" dirty="0"/>
          </a:p>
        </p:txBody>
      </p:sp>
      <p:sp>
        <p:nvSpPr>
          <p:cNvPr id="19" name="Rectangle 18">
            <a:extLst>
              <a:ext uri="{FF2B5EF4-FFF2-40B4-BE49-F238E27FC236}">
                <a16:creationId xmlns:a16="http://schemas.microsoft.com/office/drawing/2014/main" id="{622C523E-9FC3-493C-827E-02DC7A743E68}"/>
              </a:ext>
            </a:extLst>
          </p:cNvPr>
          <p:cNvSpPr/>
          <p:nvPr/>
        </p:nvSpPr>
        <p:spPr>
          <a:xfrm>
            <a:off x="9504176" y="2631876"/>
            <a:ext cx="1303867" cy="138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Disease burden</a:t>
            </a:r>
            <a:endParaRPr lang="en-NL" sz="2800" dirty="0"/>
          </a:p>
        </p:txBody>
      </p:sp>
      <p:sp>
        <p:nvSpPr>
          <p:cNvPr id="20" name="TextBox 19">
            <a:extLst>
              <a:ext uri="{FF2B5EF4-FFF2-40B4-BE49-F238E27FC236}">
                <a16:creationId xmlns:a16="http://schemas.microsoft.com/office/drawing/2014/main" id="{0927A406-0A81-408F-880E-BE29582030C7}"/>
              </a:ext>
            </a:extLst>
          </p:cNvPr>
          <p:cNvSpPr txBox="1"/>
          <p:nvPr/>
        </p:nvSpPr>
        <p:spPr>
          <a:xfrm>
            <a:off x="8801914" y="1811694"/>
            <a:ext cx="2708390" cy="707886"/>
          </a:xfrm>
          <a:prstGeom prst="rect">
            <a:avLst/>
          </a:prstGeom>
          <a:noFill/>
        </p:spPr>
        <p:txBody>
          <a:bodyPr wrap="square" rtlCol="0">
            <a:spAutoFit/>
          </a:bodyPr>
          <a:lstStyle/>
          <a:p>
            <a:pPr algn="ctr"/>
            <a:r>
              <a:rPr lang="en-US" sz="2000" dirty="0"/>
              <a:t>More than the sum of the individual parts</a:t>
            </a:r>
            <a:endParaRPr lang="en-NL" sz="2000" dirty="0"/>
          </a:p>
        </p:txBody>
      </p:sp>
      <p:sp>
        <p:nvSpPr>
          <p:cNvPr id="21" name="TextBox 20">
            <a:extLst>
              <a:ext uri="{FF2B5EF4-FFF2-40B4-BE49-F238E27FC236}">
                <a16:creationId xmlns:a16="http://schemas.microsoft.com/office/drawing/2014/main" id="{C11BEFDF-47BA-4E13-91B5-76C72B271D30}"/>
              </a:ext>
            </a:extLst>
          </p:cNvPr>
          <p:cNvSpPr txBox="1"/>
          <p:nvPr/>
        </p:nvSpPr>
        <p:spPr>
          <a:xfrm>
            <a:off x="1629833" y="108349"/>
            <a:ext cx="8932334" cy="769441"/>
          </a:xfrm>
          <a:prstGeom prst="rect">
            <a:avLst/>
          </a:prstGeom>
          <a:noFill/>
        </p:spPr>
        <p:txBody>
          <a:bodyPr wrap="square">
            <a:spAutoFit/>
          </a:bodyPr>
          <a:lstStyle/>
          <a:p>
            <a:pPr algn="ctr"/>
            <a:r>
              <a:rPr lang="en-US" sz="4400" dirty="0" err="1">
                <a:latin typeface="+mj-lt"/>
                <a:ea typeface="+mj-ea"/>
                <a:cs typeface="+mj-cs"/>
              </a:rPr>
              <a:t>Syndemic</a:t>
            </a:r>
            <a:r>
              <a:rPr lang="en-US" sz="4400" dirty="0">
                <a:latin typeface="+mj-lt"/>
                <a:ea typeface="+mj-ea"/>
                <a:cs typeface="+mj-cs"/>
              </a:rPr>
              <a:t> criteria</a:t>
            </a:r>
            <a:endParaRPr lang="en-NL" sz="4400" dirty="0">
              <a:latin typeface="+mj-lt"/>
              <a:ea typeface="+mj-ea"/>
              <a:cs typeface="+mj-cs"/>
            </a:endParaRPr>
          </a:p>
        </p:txBody>
      </p:sp>
      <p:sp>
        <p:nvSpPr>
          <p:cNvPr id="24" name="TextBox 23">
            <a:extLst>
              <a:ext uri="{FF2B5EF4-FFF2-40B4-BE49-F238E27FC236}">
                <a16:creationId xmlns:a16="http://schemas.microsoft.com/office/drawing/2014/main" id="{B9D1FCAE-24F9-4181-8538-8D2D58129F3D}"/>
              </a:ext>
            </a:extLst>
          </p:cNvPr>
          <p:cNvSpPr txBox="1"/>
          <p:nvPr/>
        </p:nvSpPr>
        <p:spPr>
          <a:xfrm>
            <a:off x="1168724" y="1368878"/>
            <a:ext cx="1501359" cy="369332"/>
          </a:xfrm>
          <a:prstGeom prst="rect">
            <a:avLst/>
          </a:prstGeom>
          <a:noFill/>
        </p:spPr>
        <p:txBody>
          <a:bodyPr wrap="square" rtlCol="0">
            <a:spAutoFit/>
          </a:bodyPr>
          <a:lstStyle/>
          <a:p>
            <a:r>
              <a:rPr lang="en-US" b="1" dirty="0"/>
              <a:t>1. Clustering </a:t>
            </a:r>
            <a:endParaRPr lang="nl-NL" b="1" dirty="0"/>
          </a:p>
        </p:txBody>
      </p:sp>
      <p:sp>
        <p:nvSpPr>
          <p:cNvPr id="25" name="TextBox 24">
            <a:extLst>
              <a:ext uri="{FF2B5EF4-FFF2-40B4-BE49-F238E27FC236}">
                <a16:creationId xmlns:a16="http://schemas.microsoft.com/office/drawing/2014/main" id="{39C84C75-54E3-4E63-B03A-6FCB79887161}"/>
              </a:ext>
            </a:extLst>
          </p:cNvPr>
          <p:cNvSpPr txBox="1"/>
          <p:nvPr/>
        </p:nvSpPr>
        <p:spPr>
          <a:xfrm>
            <a:off x="1168723" y="2973941"/>
            <a:ext cx="1501359" cy="369332"/>
          </a:xfrm>
          <a:prstGeom prst="rect">
            <a:avLst/>
          </a:prstGeom>
          <a:noFill/>
        </p:spPr>
        <p:txBody>
          <a:bodyPr wrap="square" rtlCol="0">
            <a:spAutoFit/>
          </a:bodyPr>
          <a:lstStyle/>
          <a:p>
            <a:r>
              <a:rPr lang="en-US" b="1" dirty="0"/>
              <a:t>2. Interaction </a:t>
            </a:r>
            <a:endParaRPr lang="nl-NL" b="1" dirty="0"/>
          </a:p>
        </p:txBody>
      </p:sp>
      <p:sp>
        <p:nvSpPr>
          <p:cNvPr id="26" name="TextBox 25">
            <a:extLst>
              <a:ext uri="{FF2B5EF4-FFF2-40B4-BE49-F238E27FC236}">
                <a16:creationId xmlns:a16="http://schemas.microsoft.com/office/drawing/2014/main" id="{F6A23CDC-337C-44B6-B428-E57A30EA0A9F}"/>
              </a:ext>
            </a:extLst>
          </p:cNvPr>
          <p:cNvSpPr txBox="1"/>
          <p:nvPr/>
        </p:nvSpPr>
        <p:spPr>
          <a:xfrm>
            <a:off x="1154845" y="4724029"/>
            <a:ext cx="1501359" cy="369332"/>
          </a:xfrm>
          <a:prstGeom prst="rect">
            <a:avLst/>
          </a:prstGeom>
          <a:noFill/>
        </p:spPr>
        <p:txBody>
          <a:bodyPr wrap="square" rtlCol="0">
            <a:spAutoFit/>
          </a:bodyPr>
          <a:lstStyle/>
          <a:p>
            <a:r>
              <a:rPr lang="en-US" b="1" dirty="0"/>
              <a:t>3. Context </a:t>
            </a:r>
            <a:endParaRPr lang="nl-NL" b="1" dirty="0"/>
          </a:p>
        </p:txBody>
      </p:sp>
    </p:spTree>
    <p:extLst>
      <p:ext uri="{BB962C8B-B14F-4D97-AF65-F5344CB8AC3E}">
        <p14:creationId xmlns:p14="http://schemas.microsoft.com/office/powerpoint/2010/main" val="727588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E28A01C0-6674-4D27-AB41-109A36AECD00}"/>
              </a:ext>
            </a:extLst>
          </p:cNvPr>
          <p:cNvGraphicFramePr/>
          <p:nvPr/>
        </p:nvGraphicFramePr>
        <p:xfrm>
          <a:off x="2479281" y="1677691"/>
          <a:ext cx="7233438" cy="2953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D29893C0-06DC-4F9E-873C-8882CC7B38C4}"/>
              </a:ext>
            </a:extLst>
          </p:cNvPr>
          <p:cNvSpPr txBox="1"/>
          <p:nvPr/>
        </p:nvSpPr>
        <p:spPr>
          <a:xfrm>
            <a:off x="3048000" y="272534"/>
            <a:ext cx="6096000" cy="954107"/>
          </a:xfrm>
          <a:prstGeom prst="rect">
            <a:avLst/>
          </a:prstGeom>
          <a:noFill/>
        </p:spPr>
        <p:txBody>
          <a:bodyPr wrap="square">
            <a:spAutoFit/>
          </a:bodyPr>
          <a:lstStyle/>
          <a:p>
            <a:pPr algn="ctr"/>
            <a:r>
              <a:rPr lang="en-US" sz="2800" dirty="0">
                <a:solidFill>
                  <a:srgbClr val="212121"/>
                </a:solidFill>
              </a:rPr>
              <a:t>1</a:t>
            </a:r>
            <a:r>
              <a:rPr lang="en-US" sz="2800" dirty="0">
                <a:solidFill>
                  <a:srgbClr val="020F4A"/>
                </a:solidFill>
              </a:rPr>
              <a:t>. T</a:t>
            </a:r>
            <a:r>
              <a:rPr lang="en-US" sz="2800" b="0" i="0" dirty="0">
                <a:solidFill>
                  <a:srgbClr val="020F4A"/>
                </a:solidFill>
                <a:effectLst/>
              </a:rPr>
              <a:t>wo or more diseases </a:t>
            </a:r>
            <a:r>
              <a:rPr lang="en-US" sz="2800" b="1" i="0" dirty="0">
                <a:solidFill>
                  <a:srgbClr val="020F4A"/>
                </a:solidFill>
                <a:effectLst/>
              </a:rPr>
              <a:t>cluster</a:t>
            </a:r>
            <a:r>
              <a:rPr lang="en-US" sz="2800" b="0" i="0" dirty="0">
                <a:solidFill>
                  <a:srgbClr val="020F4A"/>
                </a:solidFill>
                <a:effectLst/>
              </a:rPr>
              <a:t> together in time or space.</a:t>
            </a:r>
            <a:endParaRPr lang="en-NL" sz="2800" dirty="0">
              <a:solidFill>
                <a:srgbClr val="020F4A"/>
              </a:solidFill>
            </a:endParaRPr>
          </a:p>
        </p:txBody>
      </p:sp>
      <p:sp>
        <p:nvSpPr>
          <p:cNvPr id="2" name="TextBox 1">
            <a:extLst>
              <a:ext uri="{FF2B5EF4-FFF2-40B4-BE49-F238E27FC236}">
                <a16:creationId xmlns:a16="http://schemas.microsoft.com/office/drawing/2014/main" id="{047B7376-447B-4DE5-880F-DC2BB3D971FD}"/>
              </a:ext>
            </a:extLst>
          </p:cNvPr>
          <p:cNvSpPr txBox="1"/>
          <p:nvPr/>
        </p:nvSpPr>
        <p:spPr>
          <a:xfrm>
            <a:off x="1878106" y="4796118"/>
            <a:ext cx="8435788" cy="830997"/>
          </a:xfrm>
          <a:prstGeom prst="rect">
            <a:avLst/>
          </a:prstGeom>
          <a:noFill/>
        </p:spPr>
        <p:txBody>
          <a:bodyPr wrap="square" rtlCol="0">
            <a:spAutoFit/>
          </a:bodyPr>
          <a:lstStyle/>
          <a:p>
            <a:r>
              <a:rPr lang="en-US" sz="2400" dirty="0"/>
              <a:t>Example: </a:t>
            </a:r>
            <a:r>
              <a:rPr lang="en-GB" sz="2400" b="0" dirty="0">
                <a:solidFill>
                  <a:srgbClr val="000000"/>
                </a:solidFill>
                <a:effectLst/>
              </a:rPr>
              <a:t>Social Distress, Depression, and Diabetes </a:t>
            </a:r>
            <a:r>
              <a:rPr lang="en-US" sz="2400" b="0" dirty="0">
                <a:solidFill>
                  <a:srgbClr val="000000"/>
                </a:solidFill>
                <a:effectLst/>
              </a:rPr>
              <a:t>syndemic among Mexican Immigrant women in the USA (Mendenhall, 2012)</a:t>
            </a:r>
            <a:endParaRPr lang="en-NL" sz="2400" dirty="0"/>
          </a:p>
        </p:txBody>
      </p:sp>
    </p:spTree>
    <p:extLst>
      <p:ext uri="{BB962C8B-B14F-4D97-AF65-F5344CB8AC3E}">
        <p14:creationId xmlns:p14="http://schemas.microsoft.com/office/powerpoint/2010/main" val="3922186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29893C0-06DC-4F9E-873C-8882CC7B38C4}"/>
              </a:ext>
            </a:extLst>
          </p:cNvPr>
          <p:cNvSpPr txBox="1"/>
          <p:nvPr/>
        </p:nvSpPr>
        <p:spPr>
          <a:xfrm>
            <a:off x="1629833" y="272534"/>
            <a:ext cx="8932334" cy="1231106"/>
          </a:xfrm>
          <a:prstGeom prst="rect">
            <a:avLst/>
          </a:prstGeom>
          <a:noFill/>
        </p:spPr>
        <p:txBody>
          <a:bodyPr wrap="square">
            <a:spAutoFit/>
          </a:bodyPr>
          <a:lstStyle/>
          <a:p>
            <a:pPr algn="ctr"/>
            <a:r>
              <a:rPr lang="en-US" sz="2800" dirty="0">
                <a:solidFill>
                  <a:srgbClr val="020F4A"/>
                </a:solidFill>
              </a:rPr>
              <a:t>2. T</a:t>
            </a:r>
            <a:r>
              <a:rPr lang="en-US" sz="2800" b="0" i="0" dirty="0">
                <a:solidFill>
                  <a:srgbClr val="020F4A"/>
                </a:solidFill>
                <a:effectLst/>
              </a:rPr>
              <a:t>hese diseases </a:t>
            </a:r>
            <a:r>
              <a:rPr lang="en-US" sz="2800" b="1" i="0" dirty="0">
                <a:solidFill>
                  <a:srgbClr val="020F4A"/>
                </a:solidFill>
                <a:effectLst/>
              </a:rPr>
              <a:t>interact</a:t>
            </a:r>
            <a:r>
              <a:rPr lang="en-US" sz="2800" b="0" i="0" dirty="0">
                <a:solidFill>
                  <a:srgbClr val="020F4A"/>
                </a:solidFill>
                <a:effectLst/>
              </a:rPr>
              <a:t> in meaningful ways, whether social, psychological, or biological.</a:t>
            </a:r>
            <a:br>
              <a:rPr lang="en-US" b="0" i="0" dirty="0">
                <a:solidFill>
                  <a:srgbClr val="212121"/>
                </a:solidFill>
                <a:effectLst/>
              </a:rPr>
            </a:br>
            <a:endParaRPr lang="en-NL" dirty="0"/>
          </a:p>
        </p:txBody>
      </p:sp>
      <p:grpSp>
        <p:nvGrpSpPr>
          <p:cNvPr id="4" name="Group 3">
            <a:extLst>
              <a:ext uri="{FF2B5EF4-FFF2-40B4-BE49-F238E27FC236}">
                <a16:creationId xmlns:a16="http://schemas.microsoft.com/office/drawing/2014/main" id="{759D7720-F7AA-480E-8B4F-7658F8D54254}"/>
              </a:ext>
            </a:extLst>
          </p:cNvPr>
          <p:cNvGrpSpPr/>
          <p:nvPr/>
        </p:nvGrpSpPr>
        <p:grpSpPr>
          <a:xfrm>
            <a:off x="2604346" y="1756326"/>
            <a:ext cx="6830919" cy="2292335"/>
            <a:chOff x="2194560" y="3348913"/>
            <a:chExt cx="2534262" cy="850454"/>
          </a:xfrm>
        </p:grpSpPr>
        <p:sp>
          <p:nvSpPr>
            <p:cNvPr id="6" name="Oval 5">
              <a:extLst>
                <a:ext uri="{FF2B5EF4-FFF2-40B4-BE49-F238E27FC236}">
                  <a16:creationId xmlns:a16="http://schemas.microsoft.com/office/drawing/2014/main" id="{0D9CD23B-B3E3-44B2-AA04-03797307462B}"/>
                </a:ext>
              </a:extLst>
            </p:cNvPr>
            <p:cNvSpPr/>
            <p:nvPr/>
          </p:nvSpPr>
          <p:spPr>
            <a:xfrm>
              <a:off x="2194560" y="3348913"/>
              <a:ext cx="863600" cy="850454"/>
            </a:xfrm>
            <a:prstGeom prst="ellipse">
              <a:avLst/>
            </a:prstGeom>
            <a:solidFill>
              <a:schemeClr val="accent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sz="3600" b="1" dirty="0">
                  <a:solidFill>
                    <a:schemeClr val="tx1"/>
                  </a:solidFill>
                </a:rPr>
                <a:t>Disease A</a:t>
              </a:r>
              <a:endParaRPr lang="en-NL" sz="3600" b="1" dirty="0">
                <a:solidFill>
                  <a:schemeClr val="tx1"/>
                </a:solidFill>
              </a:endParaRPr>
            </a:p>
          </p:txBody>
        </p:sp>
        <p:cxnSp>
          <p:nvCxnSpPr>
            <p:cNvPr id="8" name="Straight Arrow Connector 7">
              <a:extLst>
                <a:ext uri="{FF2B5EF4-FFF2-40B4-BE49-F238E27FC236}">
                  <a16:creationId xmlns:a16="http://schemas.microsoft.com/office/drawing/2014/main" id="{0D6CACA8-21A3-46EC-9213-7E70709F9121}"/>
                </a:ext>
              </a:extLst>
            </p:cNvPr>
            <p:cNvCxnSpPr>
              <a:cxnSpLocks/>
            </p:cNvCxnSpPr>
            <p:nvPr/>
          </p:nvCxnSpPr>
          <p:spPr>
            <a:xfrm>
              <a:off x="3058160" y="3556000"/>
              <a:ext cx="754244" cy="0"/>
            </a:xfrm>
            <a:prstGeom prst="straightConnector1">
              <a:avLst/>
            </a:prstGeom>
            <a:ln w="1079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BE30694-EBAE-4488-B861-B094CC36D8D0}"/>
                </a:ext>
              </a:extLst>
            </p:cNvPr>
            <p:cNvCxnSpPr>
              <a:cxnSpLocks/>
            </p:cNvCxnSpPr>
            <p:nvPr/>
          </p:nvCxnSpPr>
          <p:spPr>
            <a:xfrm flipH="1">
              <a:off x="3058160" y="3896360"/>
              <a:ext cx="741680" cy="0"/>
            </a:xfrm>
            <a:prstGeom prst="straightConnector1">
              <a:avLst/>
            </a:prstGeom>
            <a:ln w="107950">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EBB54BCF-CDBB-4F36-B5F4-B74A83D7C63B}"/>
                </a:ext>
              </a:extLst>
            </p:cNvPr>
            <p:cNvSpPr/>
            <p:nvPr/>
          </p:nvSpPr>
          <p:spPr>
            <a:xfrm>
              <a:off x="3865222" y="3348913"/>
              <a:ext cx="863600" cy="850454"/>
            </a:xfrm>
            <a:prstGeom prst="ellipse">
              <a:avLst/>
            </a:prstGeom>
            <a:solidFill>
              <a:schemeClr val="accent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sz="3600" b="1" dirty="0">
                  <a:solidFill>
                    <a:schemeClr val="tx1"/>
                  </a:solidFill>
                </a:rPr>
                <a:t>Disease B</a:t>
              </a:r>
              <a:endParaRPr lang="en-NL" sz="3600" b="1" dirty="0">
                <a:solidFill>
                  <a:schemeClr val="tx1"/>
                </a:solidFill>
              </a:endParaRPr>
            </a:p>
          </p:txBody>
        </p:sp>
      </p:grpSp>
      <p:sp>
        <p:nvSpPr>
          <p:cNvPr id="11" name="TextBox 10">
            <a:extLst>
              <a:ext uri="{FF2B5EF4-FFF2-40B4-BE49-F238E27FC236}">
                <a16:creationId xmlns:a16="http://schemas.microsoft.com/office/drawing/2014/main" id="{023CE11C-9689-4E49-A992-C8F4FD5C588B}"/>
              </a:ext>
            </a:extLst>
          </p:cNvPr>
          <p:cNvSpPr txBox="1"/>
          <p:nvPr/>
        </p:nvSpPr>
        <p:spPr>
          <a:xfrm>
            <a:off x="628995" y="4365910"/>
            <a:ext cx="5467005" cy="1938992"/>
          </a:xfrm>
          <a:prstGeom prst="rect">
            <a:avLst/>
          </a:prstGeom>
          <a:noFill/>
        </p:spPr>
        <p:txBody>
          <a:bodyPr wrap="square" rtlCol="0">
            <a:spAutoFit/>
          </a:bodyPr>
          <a:lstStyle/>
          <a:p>
            <a:r>
              <a:rPr lang="en-US" sz="2000" dirty="0"/>
              <a:t>Examples of disease-disease interaction: Depression and diabetes, effects of depression on mood and decreased physical activity support the development of diabetes</a:t>
            </a:r>
            <a:br>
              <a:rPr lang="en-US" sz="2000" dirty="0"/>
            </a:br>
            <a:br>
              <a:rPr lang="en-US" sz="2000" dirty="0"/>
            </a:br>
            <a:endParaRPr lang="en-NL" sz="2000" i="1" dirty="0"/>
          </a:p>
        </p:txBody>
      </p:sp>
      <p:sp>
        <p:nvSpPr>
          <p:cNvPr id="12" name="TextBox 11">
            <a:extLst>
              <a:ext uri="{FF2B5EF4-FFF2-40B4-BE49-F238E27FC236}">
                <a16:creationId xmlns:a16="http://schemas.microsoft.com/office/drawing/2014/main" id="{CBA034D2-19A4-49B8-8AF0-E107014ABA9A}"/>
              </a:ext>
            </a:extLst>
          </p:cNvPr>
          <p:cNvSpPr txBox="1"/>
          <p:nvPr/>
        </p:nvSpPr>
        <p:spPr>
          <a:xfrm>
            <a:off x="6096000" y="4365910"/>
            <a:ext cx="5468400" cy="1323439"/>
          </a:xfrm>
          <a:prstGeom prst="rect">
            <a:avLst/>
          </a:prstGeom>
          <a:noFill/>
        </p:spPr>
        <p:txBody>
          <a:bodyPr wrap="square">
            <a:spAutoFit/>
          </a:bodyPr>
          <a:lstStyle/>
          <a:p>
            <a:r>
              <a:rPr lang="en-US" sz="2000" dirty="0"/>
              <a:t>Enhanced contagiousness </a:t>
            </a:r>
            <a:r>
              <a:rPr lang="en-US" sz="2000" dirty="0">
                <a:sym typeface="Wingdings" panose="05000000000000000000" pitchFamily="2" charset="2"/>
              </a:rPr>
              <a:t> one disease promotes the contagiousness of another disease</a:t>
            </a:r>
            <a:br>
              <a:rPr lang="en-US" sz="2000" dirty="0">
                <a:sym typeface="Wingdings" panose="05000000000000000000" pitchFamily="2" charset="2"/>
              </a:rPr>
            </a:br>
            <a:r>
              <a:rPr lang="en-US" sz="2000" dirty="0">
                <a:sym typeface="Wingdings" panose="05000000000000000000" pitchFamily="2" charset="2"/>
              </a:rPr>
              <a:t>syphilis and HIV, genital tract ulceration produced by syphilis support sexual transmission of HIV</a:t>
            </a:r>
            <a:endParaRPr lang="nl-NL" sz="2000" dirty="0"/>
          </a:p>
        </p:txBody>
      </p:sp>
    </p:spTree>
    <p:extLst>
      <p:ext uri="{BB962C8B-B14F-4D97-AF65-F5344CB8AC3E}">
        <p14:creationId xmlns:p14="http://schemas.microsoft.com/office/powerpoint/2010/main" val="422328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29893C0-06DC-4F9E-873C-8882CC7B38C4}"/>
              </a:ext>
            </a:extLst>
          </p:cNvPr>
          <p:cNvSpPr txBox="1"/>
          <p:nvPr/>
        </p:nvSpPr>
        <p:spPr>
          <a:xfrm>
            <a:off x="1629833" y="272534"/>
            <a:ext cx="8932334" cy="523220"/>
          </a:xfrm>
          <a:prstGeom prst="rect">
            <a:avLst/>
          </a:prstGeom>
          <a:noFill/>
        </p:spPr>
        <p:txBody>
          <a:bodyPr wrap="square">
            <a:spAutoFit/>
          </a:bodyPr>
          <a:lstStyle/>
          <a:p>
            <a:pPr algn="ctr"/>
            <a:r>
              <a:rPr lang="en-US" sz="2800" dirty="0">
                <a:solidFill>
                  <a:srgbClr val="020F4A"/>
                </a:solidFill>
              </a:rPr>
              <a:t>3. H</a:t>
            </a:r>
            <a:r>
              <a:rPr lang="en-US" sz="2800" b="0" i="0" dirty="0">
                <a:solidFill>
                  <a:srgbClr val="020F4A"/>
                </a:solidFill>
                <a:effectLst/>
              </a:rPr>
              <a:t>armful </a:t>
            </a:r>
            <a:r>
              <a:rPr lang="en-US" sz="2800" b="1" i="0" dirty="0">
                <a:solidFill>
                  <a:srgbClr val="020F4A"/>
                </a:solidFill>
                <a:effectLst/>
              </a:rPr>
              <a:t>social conditions </a:t>
            </a:r>
            <a:r>
              <a:rPr lang="en-US" sz="2800" b="0" i="0" dirty="0">
                <a:solidFill>
                  <a:srgbClr val="020F4A"/>
                </a:solidFill>
                <a:effectLst/>
              </a:rPr>
              <a:t>drive these interactions.</a:t>
            </a:r>
            <a:endParaRPr lang="en-NL" sz="2800" dirty="0">
              <a:solidFill>
                <a:srgbClr val="020F4A"/>
              </a:solidFill>
            </a:endParaRPr>
          </a:p>
        </p:txBody>
      </p:sp>
      <p:grpSp>
        <p:nvGrpSpPr>
          <p:cNvPr id="11" name="Group 10">
            <a:extLst>
              <a:ext uri="{FF2B5EF4-FFF2-40B4-BE49-F238E27FC236}">
                <a16:creationId xmlns:a16="http://schemas.microsoft.com/office/drawing/2014/main" id="{B5363975-E606-407D-9BE2-7C739F347178}"/>
              </a:ext>
            </a:extLst>
          </p:cNvPr>
          <p:cNvGrpSpPr/>
          <p:nvPr/>
        </p:nvGrpSpPr>
        <p:grpSpPr>
          <a:xfrm>
            <a:off x="3296508" y="1862666"/>
            <a:ext cx="5598984" cy="2655300"/>
            <a:chOff x="2090443" y="4368800"/>
            <a:chExt cx="2613637" cy="1239509"/>
          </a:xfrm>
        </p:grpSpPr>
        <p:sp>
          <p:nvSpPr>
            <p:cNvPr id="12" name="Rectangle: Rounded Corners 11">
              <a:extLst>
                <a:ext uri="{FF2B5EF4-FFF2-40B4-BE49-F238E27FC236}">
                  <a16:creationId xmlns:a16="http://schemas.microsoft.com/office/drawing/2014/main" id="{29D88229-FB0D-4ED7-8765-22F9BABD2C5B}"/>
                </a:ext>
              </a:extLst>
            </p:cNvPr>
            <p:cNvSpPr/>
            <p:nvPr/>
          </p:nvSpPr>
          <p:spPr>
            <a:xfrm>
              <a:off x="2090443" y="4368800"/>
              <a:ext cx="2613637" cy="1239509"/>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3" name="Oval 12">
              <a:extLst>
                <a:ext uri="{FF2B5EF4-FFF2-40B4-BE49-F238E27FC236}">
                  <a16:creationId xmlns:a16="http://schemas.microsoft.com/office/drawing/2014/main" id="{AB058EDC-9541-4CDA-8685-A4CD8E22A848}"/>
                </a:ext>
              </a:extLst>
            </p:cNvPr>
            <p:cNvSpPr/>
            <p:nvPr/>
          </p:nvSpPr>
          <p:spPr>
            <a:xfrm>
              <a:off x="2387600" y="4531993"/>
              <a:ext cx="863600" cy="850454"/>
            </a:xfrm>
            <a:prstGeom prst="ellipse">
              <a:avLst/>
            </a:prstGeom>
            <a:solidFill>
              <a:schemeClr val="accent1">
                <a:alpha val="50000"/>
              </a:schemeClr>
            </a:solidFill>
            <a:ln>
              <a:solidFill>
                <a:schemeClr val="accent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sz="2800" b="1" dirty="0">
                  <a:solidFill>
                    <a:schemeClr val="tx1"/>
                  </a:solidFill>
                </a:rPr>
                <a:t>Disease A</a:t>
              </a:r>
              <a:endParaRPr lang="en-NL" sz="2800" b="1" dirty="0">
                <a:solidFill>
                  <a:schemeClr val="tx1"/>
                </a:solidFill>
              </a:endParaRPr>
            </a:p>
          </p:txBody>
        </p:sp>
        <p:sp>
          <p:nvSpPr>
            <p:cNvPr id="14" name="Oval 13">
              <a:extLst>
                <a:ext uri="{FF2B5EF4-FFF2-40B4-BE49-F238E27FC236}">
                  <a16:creationId xmlns:a16="http://schemas.microsoft.com/office/drawing/2014/main" id="{A3BEDDF6-D3E2-4D54-98C6-59FA5DAC0483}"/>
                </a:ext>
              </a:extLst>
            </p:cNvPr>
            <p:cNvSpPr/>
            <p:nvPr/>
          </p:nvSpPr>
          <p:spPr>
            <a:xfrm>
              <a:off x="3571240" y="4519740"/>
              <a:ext cx="863600" cy="850454"/>
            </a:xfrm>
            <a:prstGeom prst="ellipse">
              <a:avLst/>
            </a:prstGeom>
            <a:solidFill>
              <a:schemeClr val="accent1">
                <a:alpha val="50000"/>
              </a:schemeClr>
            </a:solidFill>
            <a:ln>
              <a:solidFill>
                <a:schemeClr val="accent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a:r>
                <a:rPr lang="en-US" sz="2800" b="1" dirty="0">
                  <a:solidFill>
                    <a:schemeClr val="tx1"/>
                  </a:solidFill>
                </a:rPr>
                <a:t>Disease B</a:t>
              </a:r>
              <a:endParaRPr lang="en-NL" sz="2800" b="1" dirty="0">
                <a:solidFill>
                  <a:schemeClr val="tx1"/>
                </a:solidFill>
              </a:endParaRPr>
            </a:p>
          </p:txBody>
        </p:sp>
        <p:cxnSp>
          <p:nvCxnSpPr>
            <p:cNvPr id="15" name="Straight Arrow Connector 14">
              <a:extLst>
                <a:ext uri="{FF2B5EF4-FFF2-40B4-BE49-F238E27FC236}">
                  <a16:creationId xmlns:a16="http://schemas.microsoft.com/office/drawing/2014/main" id="{B0831DA0-E22B-4680-938F-75080F6C6FD2}"/>
                </a:ext>
              </a:extLst>
            </p:cNvPr>
            <p:cNvCxnSpPr/>
            <p:nvPr/>
          </p:nvCxnSpPr>
          <p:spPr>
            <a:xfrm>
              <a:off x="3255646" y="4815840"/>
              <a:ext cx="320040" cy="0"/>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0CEC685-BFAB-4583-9513-BB159AA2D10E}"/>
                </a:ext>
              </a:extLst>
            </p:cNvPr>
            <p:cNvCxnSpPr>
              <a:cxnSpLocks/>
            </p:cNvCxnSpPr>
            <p:nvPr/>
          </p:nvCxnSpPr>
          <p:spPr>
            <a:xfrm flipH="1">
              <a:off x="3232576" y="5076452"/>
              <a:ext cx="350520" cy="0"/>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48288908-E456-4B3D-880B-DBF4B7DA3C10}"/>
              </a:ext>
            </a:extLst>
          </p:cNvPr>
          <p:cNvSpPr txBox="1"/>
          <p:nvPr/>
        </p:nvSpPr>
        <p:spPr>
          <a:xfrm>
            <a:off x="1878106" y="4796118"/>
            <a:ext cx="8435788" cy="830997"/>
          </a:xfrm>
          <a:prstGeom prst="rect">
            <a:avLst/>
          </a:prstGeom>
          <a:noFill/>
        </p:spPr>
        <p:txBody>
          <a:bodyPr wrap="square" rtlCol="0">
            <a:spAutoFit/>
          </a:bodyPr>
          <a:lstStyle/>
          <a:p>
            <a:pPr algn="ctr"/>
            <a:r>
              <a:rPr lang="en-US" sz="2400" dirty="0"/>
              <a:t>Example: Structural racism delays care-seeking, lack of infrastructure.</a:t>
            </a:r>
            <a:endParaRPr lang="en-NL" sz="2400" dirty="0"/>
          </a:p>
        </p:txBody>
      </p:sp>
    </p:spTree>
    <p:extLst>
      <p:ext uri="{BB962C8B-B14F-4D97-AF65-F5344CB8AC3E}">
        <p14:creationId xmlns:p14="http://schemas.microsoft.com/office/powerpoint/2010/main" val="3705510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8</a:t>
            </a:fld>
            <a:endParaRPr lang="en-NL"/>
          </a:p>
        </p:txBody>
      </p:sp>
      <p:grpSp>
        <p:nvGrpSpPr>
          <p:cNvPr id="12" name="Groep 11">
            <a:extLst>
              <a:ext uri="{FF2B5EF4-FFF2-40B4-BE49-F238E27FC236}">
                <a16:creationId xmlns:a16="http://schemas.microsoft.com/office/drawing/2014/main" id="{AE2EEA08-63EF-6E3B-40B6-C758B43A2268}"/>
              </a:ext>
            </a:extLst>
          </p:cNvPr>
          <p:cNvGrpSpPr/>
          <p:nvPr/>
        </p:nvGrpSpPr>
        <p:grpSpPr>
          <a:xfrm>
            <a:off x="2600960" y="2377440"/>
            <a:ext cx="6781800" cy="1148080"/>
            <a:chOff x="2286000" y="4460240"/>
            <a:chExt cx="6781800" cy="1148080"/>
          </a:xfrm>
        </p:grpSpPr>
        <p:sp>
          <p:nvSpPr>
            <p:cNvPr id="6" name="Rechthoek 5">
              <a:extLst>
                <a:ext uri="{FF2B5EF4-FFF2-40B4-BE49-F238E27FC236}">
                  <a16:creationId xmlns:a16="http://schemas.microsoft.com/office/drawing/2014/main" id="{CDF3AB5B-4715-C2CA-8C57-AC0688E1D5C9}"/>
                </a:ext>
              </a:extLst>
            </p:cNvPr>
            <p:cNvSpPr/>
            <p:nvPr/>
          </p:nvSpPr>
          <p:spPr>
            <a:xfrm>
              <a:off x="2286000" y="4460240"/>
              <a:ext cx="1696720" cy="1148080"/>
            </a:xfrm>
            <a:prstGeom prst="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b="1" dirty="0">
                  <a:solidFill>
                    <a:schemeClr val="tx1"/>
                  </a:solidFill>
                </a:rPr>
                <a:t>Online</a:t>
              </a:r>
            </a:p>
          </p:txBody>
        </p:sp>
        <p:sp>
          <p:nvSpPr>
            <p:cNvPr id="8" name="Rechthoek 7">
              <a:extLst>
                <a:ext uri="{FF2B5EF4-FFF2-40B4-BE49-F238E27FC236}">
                  <a16:creationId xmlns:a16="http://schemas.microsoft.com/office/drawing/2014/main" id="{4D39BC37-29DE-BCCE-A21B-7F8A9CBE0782}"/>
                </a:ext>
              </a:extLst>
            </p:cNvPr>
            <p:cNvSpPr/>
            <p:nvPr/>
          </p:nvSpPr>
          <p:spPr>
            <a:xfrm>
              <a:off x="3982720" y="4460240"/>
              <a:ext cx="1696720" cy="1148080"/>
            </a:xfrm>
            <a:prstGeom prst="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Online</a:t>
              </a:r>
              <a:endParaRPr lang="nl-NL" dirty="0">
                <a:solidFill>
                  <a:schemeClr val="tx1"/>
                </a:solidFill>
              </a:endParaRPr>
            </a:p>
          </p:txBody>
        </p:sp>
        <p:sp>
          <p:nvSpPr>
            <p:cNvPr id="9" name="Rechthoek 8">
              <a:extLst>
                <a:ext uri="{FF2B5EF4-FFF2-40B4-BE49-F238E27FC236}">
                  <a16:creationId xmlns:a16="http://schemas.microsoft.com/office/drawing/2014/main" id="{60F1592C-F1E5-0592-5838-B97FF26E1E43}"/>
                </a:ext>
              </a:extLst>
            </p:cNvPr>
            <p:cNvSpPr/>
            <p:nvPr/>
          </p:nvSpPr>
          <p:spPr>
            <a:xfrm>
              <a:off x="5674360" y="4460240"/>
              <a:ext cx="1696720" cy="1148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On Campus</a:t>
              </a:r>
              <a:endParaRPr lang="nl-NL" dirty="0"/>
            </a:p>
          </p:txBody>
        </p:sp>
        <p:sp>
          <p:nvSpPr>
            <p:cNvPr id="11" name="Rechthoek 10">
              <a:extLst>
                <a:ext uri="{FF2B5EF4-FFF2-40B4-BE49-F238E27FC236}">
                  <a16:creationId xmlns:a16="http://schemas.microsoft.com/office/drawing/2014/main" id="{48B955DB-F07F-D97F-60A7-990E665C34DD}"/>
                </a:ext>
              </a:extLst>
            </p:cNvPr>
            <p:cNvSpPr/>
            <p:nvPr/>
          </p:nvSpPr>
          <p:spPr>
            <a:xfrm>
              <a:off x="7371080" y="4460240"/>
              <a:ext cx="1696720" cy="1148080"/>
            </a:xfrm>
            <a:prstGeom prst="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Individual</a:t>
              </a:r>
              <a:endParaRPr lang="nl-NL" dirty="0"/>
            </a:p>
          </p:txBody>
        </p:sp>
      </p:grpSp>
      <p:cxnSp>
        <p:nvCxnSpPr>
          <p:cNvPr id="14" name="Rechte verbindingslijn met pijl 13">
            <a:extLst>
              <a:ext uri="{FF2B5EF4-FFF2-40B4-BE49-F238E27FC236}">
                <a16:creationId xmlns:a16="http://schemas.microsoft.com/office/drawing/2014/main" id="{2BAEEF30-BA9E-BBB7-F84B-1FC8CBA7EB8E}"/>
              </a:ext>
            </a:extLst>
          </p:cNvPr>
          <p:cNvCxnSpPr/>
          <p:nvPr/>
        </p:nvCxnSpPr>
        <p:spPr>
          <a:xfrm>
            <a:off x="2600960" y="3810000"/>
            <a:ext cx="67818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DB912596-5D93-F79C-1993-C2032A520A64}"/>
              </a:ext>
            </a:extLst>
          </p:cNvPr>
          <p:cNvSpPr txBox="1"/>
          <p:nvPr/>
        </p:nvSpPr>
        <p:spPr>
          <a:xfrm>
            <a:off x="5511721" y="3838853"/>
            <a:ext cx="955198" cy="369332"/>
          </a:xfrm>
          <a:prstGeom prst="rect">
            <a:avLst/>
          </a:prstGeom>
          <a:noFill/>
        </p:spPr>
        <p:txBody>
          <a:bodyPr wrap="none" rtlCol="0">
            <a:spAutoFit/>
          </a:bodyPr>
          <a:lstStyle/>
          <a:p>
            <a:r>
              <a:rPr lang="en-US" b="1" dirty="0"/>
              <a:t>4 weeks</a:t>
            </a:r>
            <a:endParaRPr lang="nl-NL" b="1" dirty="0"/>
          </a:p>
        </p:txBody>
      </p:sp>
    </p:spTree>
    <p:extLst>
      <p:ext uri="{BB962C8B-B14F-4D97-AF65-F5344CB8AC3E}">
        <p14:creationId xmlns:p14="http://schemas.microsoft.com/office/powerpoint/2010/main" val="1728965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6B817-7A23-84CD-8D71-4B4CFADFA812}"/>
              </a:ext>
            </a:extLst>
          </p:cNvPr>
          <p:cNvSpPr>
            <a:spLocks noGrp="1"/>
          </p:cNvSpPr>
          <p:nvPr>
            <p:ph type="title"/>
          </p:nvPr>
        </p:nvSpPr>
        <p:spPr/>
        <p:txBody>
          <a:bodyPr/>
          <a:lstStyle/>
          <a:p>
            <a:r>
              <a:rPr lang="en-US" dirty="0"/>
              <a:t>PHM Syndemics – Online weeks</a:t>
            </a:r>
            <a:endParaRPr lang="nl-NL" dirty="0"/>
          </a:p>
        </p:txBody>
      </p:sp>
      <p:sp>
        <p:nvSpPr>
          <p:cNvPr id="3" name="Tijdelijke aanduiding voor inhoud 2">
            <a:extLst>
              <a:ext uri="{FF2B5EF4-FFF2-40B4-BE49-F238E27FC236}">
                <a16:creationId xmlns:a16="http://schemas.microsoft.com/office/drawing/2014/main" id="{2C90DCA1-6CFD-A0CF-10F8-EC931441839B}"/>
              </a:ext>
            </a:extLst>
          </p:cNvPr>
          <p:cNvSpPr>
            <a:spLocks noGrp="1"/>
          </p:cNvSpPr>
          <p:nvPr>
            <p:ph idx="1"/>
          </p:nvPr>
        </p:nvSpPr>
        <p:spPr/>
        <p:txBody>
          <a:bodyPr/>
          <a:lstStyle/>
          <a:p>
            <a:r>
              <a:rPr lang="en-US" dirty="0"/>
              <a:t>4 modules</a:t>
            </a:r>
            <a:endParaRPr lang="nl-NL" dirty="0"/>
          </a:p>
        </p:txBody>
      </p:sp>
      <p:sp>
        <p:nvSpPr>
          <p:cNvPr id="4" name="Tijdelijke aanduiding voor datum 3">
            <a:extLst>
              <a:ext uri="{FF2B5EF4-FFF2-40B4-BE49-F238E27FC236}">
                <a16:creationId xmlns:a16="http://schemas.microsoft.com/office/drawing/2014/main" id="{688BA130-0BE3-B61C-91B7-5658AF73453A}"/>
              </a:ext>
            </a:extLst>
          </p:cNvPr>
          <p:cNvSpPr>
            <a:spLocks noGrp="1"/>
          </p:cNvSpPr>
          <p:nvPr>
            <p:ph type="dt" sz="half" idx="10"/>
          </p:nvPr>
        </p:nvSpPr>
        <p:spPr/>
        <p:txBody>
          <a:bodyPr/>
          <a:lstStyle/>
          <a:p>
            <a:fld id="{A7C4D26C-CD57-C140-8769-FBF8DEDF825F}" type="datetime3">
              <a:rPr lang="en-US" smtClean="0"/>
              <a:t>4 November 2025</a:t>
            </a:fld>
            <a:endParaRPr lang="en-NL" dirty="0"/>
          </a:p>
        </p:txBody>
      </p:sp>
      <p:sp>
        <p:nvSpPr>
          <p:cNvPr id="5" name="Tijdelijke aanduiding voor dianummer 4">
            <a:extLst>
              <a:ext uri="{FF2B5EF4-FFF2-40B4-BE49-F238E27FC236}">
                <a16:creationId xmlns:a16="http://schemas.microsoft.com/office/drawing/2014/main" id="{3C646A4D-21AA-79F5-D45D-9E12A35D72C1}"/>
              </a:ext>
            </a:extLst>
          </p:cNvPr>
          <p:cNvSpPr>
            <a:spLocks noGrp="1"/>
          </p:cNvSpPr>
          <p:nvPr>
            <p:ph type="sldNum" sz="quarter" idx="12"/>
          </p:nvPr>
        </p:nvSpPr>
        <p:spPr/>
        <p:txBody>
          <a:bodyPr/>
          <a:lstStyle/>
          <a:p>
            <a:fld id="{98CF35A3-471F-2148-8162-02E5C4A439F0}" type="slidenum">
              <a:rPr lang="en-NL" smtClean="0"/>
              <a:t>9</a:t>
            </a:fld>
            <a:endParaRPr lang="en-NL"/>
          </a:p>
        </p:txBody>
      </p:sp>
      <p:pic>
        <p:nvPicPr>
          <p:cNvPr id="7" name="Graphic 6" descr="Badge 1 with solid fill">
            <a:extLst>
              <a:ext uri="{FF2B5EF4-FFF2-40B4-BE49-F238E27FC236}">
                <a16:creationId xmlns:a16="http://schemas.microsoft.com/office/drawing/2014/main" id="{A0D24BBB-27D1-C3FF-1A63-BEEC08B78D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71700" y="3188494"/>
            <a:ext cx="1625600" cy="1625600"/>
          </a:xfrm>
          <a:prstGeom prst="rect">
            <a:avLst/>
          </a:prstGeom>
        </p:spPr>
      </p:pic>
      <p:pic>
        <p:nvPicPr>
          <p:cNvPr id="10" name="Picture 9">
            <a:extLst>
              <a:ext uri="{FF2B5EF4-FFF2-40B4-BE49-F238E27FC236}">
                <a16:creationId xmlns:a16="http://schemas.microsoft.com/office/drawing/2014/main" id="{0CA99A6B-3364-36BF-7712-6EC083A7918E}"/>
              </a:ext>
            </a:extLst>
          </p:cNvPr>
          <p:cNvPicPr>
            <a:picLocks noChangeAspect="1"/>
          </p:cNvPicPr>
          <p:nvPr/>
        </p:nvPicPr>
        <p:blipFill>
          <a:blip r:embed="rId5"/>
          <a:srcRect l="1958" t="11746" r="14686" b="11710"/>
          <a:stretch/>
        </p:blipFill>
        <p:spPr>
          <a:xfrm>
            <a:off x="4018395" y="2080310"/>
            <a:ext cx="7335405" cy="3298825"/>
          </a:xfrm>
          <a:prstGeom prst="rect">
            <a:avLst/>
          </a:prstGeom>
        </p:spPr>
      </p:pic>
    </p:spTree>
    <p:extLst>
      <p:ext uri="{BB962C8B-B14F-4D97-AF65-F5344CB8AC3E}">
        <p14:creationId xmlns:p14="http://schemas.microsoft.com/office/powerpoint/2010/main" val="869931594"/>
      </p:ext>
    </p:extLst>
  </p:cSld>
  <p:clrMapOvr>
    <a:masterClrMapping/>
  </p:clrMapOvr>
</p:sld>
</file>

<file path=ppt/theme/theme1.xml><?xml version="1.0" encoding="utf-8"?>
<a:theme xmlns:a="http://schemas.openxmlformats.org/drawingml/2006/main" name="Office Theme">
  <a:themeElements>
    <a:clrScheme name="HCDH">
      <a:dk1>
        <a:srgbClr val="001158"/>
      </a:dk1>
      <a:lt1>
        <a:srgbClr val="FFFFFF"/>
      </a:lt1>
      <a:dk2>
        <a:srgbClr val="5CB1EB"/>
      </a:dk2>
      <a:lt2>
        <a:srgbClr val="FFFFFF"/>
      </a:lt2>
      <a:accent1>
        <a:srgbClr val="AED8F5"/>
      </a:accent1>
      <a:accent2>
        <a:srgbClr val="D6EBFA"/>
      </a:accent2>
      <a:accent3>
        <a:srgbClr val="FFF3BF"/>
      </a:accent3>
      <a:accent4>
        <a:srgbClr val="FFD200"/>
      </a:accent4>
      <a:accent5>
        <a:srgbClr val="036937"/>
      </a:accent5>
      <a:accent6>
        <a:srgbClr val="BFD9CD"/>
      </a:accent6>
      <a:hlink>
        <a:srgbClr val="001158"/>
      </a:hlink>
      <a:folHlink>
        <a:srgbClr val="001158"/>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lthCampus-DH-PPT-NL-20230828_tmp" id="{C03657CE-914A-FE42-AA54-3C3656536BB9}" vid="{4D74C942-E9C6-3640-B9C6-0716DB617D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8FAC4E91280D4EAB6C869A6AE23556" ma:contentTypeVersion="20" ma:contentTypeDescription="Een nieuw document maken." ma:contentTypeScope="" ma:versionID="b65c22e06b868835476447b340829f31">
  <xsd:schema xmlns:xsd="http://www.w3.org/2001/XMLSchema" xmlns:xs="http://www.w3.org/2001/XMLSchema" xmlns:p="http://schemas.microsoft.com/office/2006/metadata/properties" xmlns:ns2="3d1e61fc-84f2-4314-bd06-a3c915a2343a" xmlns:ns3="61baabae-b95d-423d-8088-9a0566cf0518" targetNamespace="http://schemas.microsoft.com/office/2006/metadata/properties" ma:root="true" ma:fieldsID="0ef10d11af0ba4cd3e8244ba3987bdb8" ns2:_="" ns3:_="">
    <xsd:import namespace="3d1e61fc-84f2-4314-bd06-a3c915a2343a"/>
    <xsd:import namespace="61baabae-b95d-423d-8088-9a0566cf051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1e61fc-84f2-4314-bd06-a3c915a2343a"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0752b81f-bf1e-4216-85ee-deb0f27b41a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Location" ma:index="24" nillable="true" ma:displayName="Loca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baabae-b95d-423d-8088-9a0566cf0518" elementFormDefault="qualified">
    <xsd:import namespace="http://schemas.microsoft.com/office/2006/documentManagement/types"/>
    <xsd:import namespace="http://schemas.microsoft.com/office/infopath/2007/PartnerControls"/>
    <xsd:element name="SharedWithUsers" ma:index="6"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7"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002c5697-9a1f-41a5-ad1b-4cfbd6a7559b}" ma:internalName="TaxCatchAll" ma:showField="CatchAllData" ma:web="61baabae-b95d-423d-8088-9a0566cf051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Inhoudstype"/>
        <xsd:element ref="dc:title" minOccurs="0" maxOccurs="1" ma:index="3"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d1e61fc-84f2-4314-bd06-a3c915a2343a">
      <Terms xmlns="http://schemas.microsoft.com/office/infopath/2007/PartnerControls"/>
    </lcf76f155ced4ddcb4097134ff3c332f>
    <TaxCatchAll xmlns="61baabae-b95d-423d-8088-9a0566cf0518" xsi:nil="true"/>
  </documentManagement>
</p:properties>
</file>

<file path=customXml/itemProps1.xml><?xml version="1.0" encoding="utf-8"?>
<ds:datastoreItem xmlns:ds="http://schemas.openxmlformats.org/officeDocument/2006/customXml" ds:itemID="{FA30BB1B-4658-4A7E-AD08-11B3C01706D8}"/>
</file>

<file path=customXml/itemProps2.xml><?xml version="1.0" encoding="utf-8"?>
<ds:datastoreItem xmlns:ds="http://schemas.openxmlformats.org/officeDocument/2006/customXml" ds:itemID="{0C07711D-9C9B-49A0-B4BB-EC7228628D4D}"/>
</file>

<file path=customXml/itemProps3.xml><?xml version="1.0" encoding="utf-8"?>
<ds:datastoreItem xmlns:ds="http://schemas.openxmlformats.org/officeDocument/2006/customXml" ds:itemID="{D198012D-B7B8-434D-9BDF-D61C4A46E7DE}"/>
</file>

<file path=docProps/app.xml><?xml version="1.0" encoding="utf-8"?>
<Properties xmlns="http://schemas.openxmlformats.org/officeDocument/2006/extended-properties" xmlns:vt="http://schemas.openxmlformats.org/officeDocument/2006/docPropsVTypes">
  <TotalTime>0</TotalTime>
  <Words>1171</Words>
  <Application>Microsoft Office PowerPoint</Application>
  <PresentationFormat>Widescreen</PresentationFormat>
  <Paragraphs>151</Paragraphs>
  <Slides>16</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Calibri Light</vt:lpstr>
      <vt:lpstr>Lato</vt:lpstr>
      <vt:lpstr>Times New Roman</vt:lpstr>
      <vt:lpstr>Office Theme</vt:lpstr>
      <vt:lpstr>Office Theme</vt:lpstr>
      <vt:lpstr>PHM Syndemics</vt:lpstr>
      <vt:lpstr>History of syndemics</vt:lpstr>
      <vt:lpstr>Coined a syndemic</vt:lpstr>
      <vt:lpstr>PowerPoint Presentation</vt:lpstr>
      <vt:lpstr>PowerPoint Presentation</vt:lpstr>
      <vt:lpstr>PowerPoint Presentation</vt:lpstr>
      <vt:lpstr>PowerPoint Presentation</vt:lpstr>
      <vt:lpstr>PHM Syndemics</vt:lpstr>
      <vt:lpstr>PHM Syndemics – Online weeks</vt:lpstr>
      <vt:lpstr>PHM Syndemics – Online weeks</vt:lpstr>
      <vt:lpstr>PHM Syndemics – Online weeks</vt:lpstr>
      <vt:lpstr>PHM Syndemics – Online weeks</vt:lpstr>
      <vt:lpstr>PHM Syndemics – Online weeks</vt:lpstr>
      <vt:lpstr>PHM Syndemics – On Campus week</vt:lpstr>
      <vt:lpstr>PHM Syndemics – Individual week</vt:lpstr>
      <vt:lpstr>PHM Syndemics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Yassir Gnaoui</dc:creator>
  <cp:lastModifiedBy>Yassir Gnaoui</cp:lastModifiedBy>
  <cp:revision>9</cp:revision>
  <dcterms:created xsi:type="dcterms:W3CDTF">2025-10-28T14:57:57Z</dcterms:created>
  <dcterms:modified xsi:type="dcterms:W3CDTF">2025-11-04T13:13:43Z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0x010100688FAC4E91280D4EAB6C869A6AE23556</vt:lpwstr>
  </property>
</Properties>
</file>